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85"/>
  </p:notesMasterIdLst>
  <p:handoutMasterIdLst>
    <p:handoutMasterId r:id="rId86"/>
  </p:handoutMasterIdLst>
  <p:sldIdLst>
    <p:sldId id="472" r:id="rId2"/>
    <p:sldId id="561" r:id="rId3"/>
    <p:sldId id="562" r:id="rId4"/>
    <p:sldId id="617" r:id="rId5"/>
    <p:sldId id="551" r:id="rId6"/>
    <p:sldId id="504" r:id="rId7"/>
    <p:sldId id="618" r:id="rId8"/>
    <p:sldId id="529" r:id="rId9"/>
    <p:sldId id="530" r:id="rId10"/>
    <p:sldId id="531" r:id="rId11"/>
    <p:sldId id="532" r:id="rId12"/>
    <p:sldId id="536" r:id="rId13"/>
    <p:sldId id="533" r:id="rId14"/>
    <p:sldId id="466" r:id="rId15"/>
    <p:sldId id="468" r:id="rId16"/>
    <p:sldId id="534" r:id="rId17"/>
    <p:sldId id="526" r:id="rId18"/>
    <p:sldId id="528" r:id="rId19"/>
    <p:sldId id="608" r:id="rId20"/>
    <p:sldId id="609" r:id="rId21"/>
    <p:sldId id="610" r:id="rId22"/>
    <p:sldId id="535" r:id="rId23"/>
    <p:sldId id="607" r:id="rId24"/>
    <p:sldId id="540" r:id="rId25"/>
    <p:sldId id="537" r:id="rId26"/>
    <p:sldId id="538" r:id="rId27"/>
    <p:sldId id="546" r:id="rId28"/>
    <p:sldId id="545" r:id="rId29"/>
    <p:sldId id="548" r:id="rId30"/>
    <p:sldId id="547" r:id="rId31"/>
    <p:sldId id="550" r:id="rId32"/>
    <p:sldId id="549" r:id="rId33"/>
    <p:sldId id="611" r:id="rId34"/>
    <p:sldId id="612" r:id="rId35"/>
    <p:sldId id="615" r:id="rId36"/>
    <p:sldId id="613" r:id="rId37"/>
    <p:sldId id="614" r:id="rId38"/>
    <p:sldId id="574" r:id="rId39"/>
    <p:sldId id="616" r:id="rId40"/>
    <p:sldId id="575" r:id="rId41"/>
    <p:sldId id="576" r:id="rId42"/>
    <p:sldId id="577" r:id="rId43"/>
    <p:sldId id="578" r:id="rId44"/>
    <p:sldId id="579" r:id="rId45"/>
    <p:sldId id="580" r:id="rId46"/>
    <p:sldId id="581" r:id="rId47"/>
    <p:sldId id="582" r:id="rId48"/>
    <p:sldId id="583" r:id="rId49"/>
    <p:sldId id="584" r:id="rId50"/>
    <p:sldId id="585" r:id="rId51"/>
    <p:sldId id="586" r:id="rId52"/>
    <p:sldId id="587" r:id="rId53"/>
    <p:sldId id="588" r:id="rId54"/>
    <p:sldId id="589" r:id="rId55"/>
    <p:sldId id="590" r:id="rId56"/>
    <p:sldId id="591" r:id="rId57"/>
    <p:sldId id="592" r:id="rId58"/>
    <p:sldId id="593" r:id="rId59"/>
    <p:sldId id="594" r:id="rId60"/>
    <p:sldId id="595" r:id="rId61"/>
    <p:sldId id="596" r:id="rId62"/>
    <p:sldId id="597" r:id="rId63"/>
    <p:sldId id="598" r:id="rId64"/>
    <p:sldId id="599" r:id="rId65"/>
    <p:sldId id="600" r:id="rId66"/>
    <p:sldId id="601" r:id="rId67"/>
    <p:sldId id="602" r:id="rId68"/>
    <p:sldId id="603" r:id="rId69"/>
    <p:sldId id="604" r:id="rId70"/>
    <p:sldId id="605" r:id="rId71"/>
    <p:sldId id="606" r:id="rId72"/>
    <p:sldId id="622" r:id="rId73"/>
    <p:sldId id="554" r:id="rId74"/>
    <p:sldId id="559" r:id="rId75"/>
    <p:sldId id="619" r:id="rId76"/>
    <p:sldId id="621" r:id="rId77"/>
    <p:sldId id="623" r:id="rId78"/>
    <p:sldId id="484" r:id="rId79"/>
    <p:sldId id="624" r:id="rId80"/>
    <p:sldId id="563" r:id="rId81"/>
    <p:sldId id="564" r:id="rId82"/>
    <p:sldId id="565" r:id="rId83"/>
    <p:sldId id="567" r:id="rId84"/>
  </p:sldIdLst>
  <p:sldSz cx="9144000" cy="6858000" type="screen4x3"/>
  <p:notesSz cx="6858000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900CC"/>
    <a:srgbClr val="CC00CC"/>
    <a:srgbClr val="00FFFF"/>
    <a:srgbClr val="6699FF"/>
    <a:srgbClr val="0000FF"/>
    <a:srgbClr val="33CC33"/>
    <a:srgbClr val="FF00FF"/>
    <a:srgbClr val="00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49" autoAdjust="0"/>
    <p:restoredTop sz="93322" autoAdjust="0"/>
  </p:normalViewPr>
  <p:slideViewPr>
    <p:cSldViewPr>
      <p:cViewPr varScale="1">
        <p:scale>
          <a:sx n="77" d="100"/>
          <a:sy n="77" d="100"/>
        </p:scale>
        <p:origin x="-422" y="-86"/>
      </p:cViewPr>
      <p:guideLst>
        <p:guide orient="horz" pos="119"/>
        <p:guide orient="horz" pos="3929"/>
        <p:guide orient="horz" pos="4292"/>
        <p:guide orient="horz" pos="981"/>
        <p:guide orient="horz" pos="4065"/>
        <p:guide orient="horz" pos="572"/>
        <p:guide orient="horz" pos="799"/>
        <p:guide pos="2880"/>
        <p:guide pos="249"/>
        <p:guide pos="5602"/>
        <p:guide pos="2064"/>
        <p:guide pos="55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6739"/>
    </p:cViewPr>
  </p:sorterViewPr>
  <p:notesViewPr>
    <p:cSldViewPr>
      <p:cViewPr varScale="1">
        <p:scale>
          <a:sx n="57" d="100"/>
          <a:sy n="57" d="100"/>
        </p:scale>
        <p:origin x="-2731" y="-96"/>
      </p:cViewPr>
      <p:guideLst>
        <p:guide orient="horz" pos="311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33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algn="r" defTabSz="91820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73388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380538"/>
            <a:ext cx="2973388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algn="r" defTabSz="91820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EB70E6B-E3BF-4726-88A3-1D8F3045B30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246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algn="r"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6475" y="774700"/>
            <a:ext cx="4846638" cy="3635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19638"/>
            <a:ext cx="5026025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45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73388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361488"/>
            <a:ext cx="2973387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algn="r"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94457BA-B490-4D9B-A98B-819D391BD4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001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9175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9D297FE-21EF-4B9F-A8E2-45DE9D647D4C}" type="slidenum">
              <a:rPr lang="en-US" altLang="en-US" smtClean="0">
                <a:ea typeface="MS PGothic" pitchFamily="34" charset="-128"/>
              </a:rPr>
              <a:pPr/>
              <a:t>2</a:t>
            </a:fld>
            <a:endParaRPr lang="en-US" alt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BC26873-762F-41F2-955D-4099E2178055}" type="slidenum">
              <a:rPr lang="de-DE" altLang="en-US" smtClean="0">
                <a:solidFill>
                  <a:srgbClr val="000000"/>
                </a:solidFill>
                <a:latin typeface="Times New Roman" pitchFamily="18" charset="0"/>
                <a:ea typeface="WenQuanYi Micro Hei" charset="0"/>
                <a:cs typeface="DejaVu Sans" pitchFamily="34" charset="0"/>
              </a:rPr>
              <a:pPr/>
              <a:t>20</a:t>
            </a:fld>
            <a:endParaRPr lang="de-DE" altLang="en-US" smtClean="0">
              <a:solidFill>
                <a:srgbClr val="000000"/>
              </a:solidFill>
              <a:latin typeface="Times New Roman" pitchFamily="18" charset="0"/>
              <a:ea typeface="WenQuanYi Micro Hei" charset="0"/>
              <a:cs typeface="DejaVu Sans" pitchFamily="34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74700"/>
            <a:ext cx="4848225" cy="3635375"/>
          </a:xfrm>
          <a:solidFill>
            <a:srgbClr val="FFFFFF"/>
          </a:solidFill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5988" y="4719638"/>
            <a:ext cx="5024437" cy="44116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9E63817-94B6-4488-A440-34A1944F289D}" type="slidenum">
              <a:rPr lang="de-DE" altLang="en-US" smtClean="0">
                <a:solidFill>
                  <a:srgbClr val="000000"/>
                </a:solidFill>
                <a:latin typeface="Times New Roman" pitchFamily="18" charset="0"/>
                <a:ea typeface="WenQuanYi Micro Hei" charset="0"/>
                <a:cs typeface="DejaVu Sans" pitchFamily="34" charset="0"/>
              </a:rPr>
              <a:pPr/>
              <a:t>21</a:t>
            </a:fld>
            <a:endParaRPr lang="de-DE" altLang="en-US" smtClean="0">
              <a:solidFill>
                <a:srgbClr val="000000"/>
              </a:solidFill>
              <a:latin typeface="Times New Roman" pitchFamily="18" charset="0"/>
              <a:ea typeface="WenQuanYi Micro Hei" charset="0"/>
              <a:cs typeface="DejaVu Sans" pitchFamily="34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74700"/>
            <a:ext cx="4848225" cy="3635375"/>
          </a:xfrm>
          <a:solidFill>
            <a:srgbClr val="FFFFFF"/>
          </a:solidFill>
          <a:ln/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5988" y="4719638"/>
            <a:ext cx="5024437" cy="44116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5891738-012F-45EB-8B1B-E94DEB51B245}" type="slidenum">
              <a:rPr lang="de-DE" altLang="en-US" smtClean="0">
                <a:solidFill>
                  <a:srgbClr val="000000"/>
                </a:solidFill>
                <a:latin typeface="Times New Roman" pitchFamily="18" charset="0"/>
                <a:ea typeface="WenQuanYi Micro Hei" charset="0"/>
                <a:cs typeface="DejaVu Sans" pitchFamily="34" charset="0"/>
              </a:rPr>
              <a:pPr/>
              <a:t>34</a:t>
            </a:fld>
            <a:endParaRPr lang="de-DE" altLang="en-US" smtClean="0">
              <a:solidFill>
                <a:srgbClr val="000000"/>
              </a:solidFill>
              <a:latin typeface="Times New Roman" pitchFamily="18" charset="0"/>
              <a:ea typeface="WenQuanYi Micro Hei" charset="0"/>
              <a:cs typeface="DejaVu Sans" pitchFamily="34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74700"/>
            <a:ext cx="4848225" cy="3635375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5988" y="4719638"/>
            <a:ext cx="5024437" cy="44116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tabLst>
                <a:tab pos="736600" algn="l"/>
                <a:tab pos="1474788" algn="l"/>
                <a:tab pos="2211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5891738-012F-45EB-8B1B-E94DEB51B245}" type="slidenum">
              <a:rPr lang="de-DE" altLang="en-US" smtClean="0">
                <a:solidFill>
                  <a:srgbClr val="000000"/>
                </a:solidFill>
                <a:latin typeface="Times New Roman" pitchFamily="18" charset="0"/>
                <a:ea typeface="WenQuanYi Micro Hei" charset="0"/>
                <a:cs typeface="DejaVu Sans" pitchFamily="34" charset="0"/>
              </a:rPr>
              <a:pPr/>
              <a:t>35</a:t>
            </a:fld>
            <a:endParaRPr lang="de-DE" altLang="en-US" smtClean="0">
              <a:solidFill>
                <a:srgbClr val="000000"/>
              </a:solidFill>
              <a:latin typeface="Times New Roman" pitchFamily="18" charset="0"/>
              <a:ea typeface="WenQuanYi Micro Hei" charset="0"/>
              <a:cs typeface="DejaVu Sans" pitchFamily="34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74700"/>
            <a:ext cx="4848225" cy="3635375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5988" y="4719638"/>
            <a:ext cx="5024437" cy="44116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268760"/>
            <a:ext cx="8207375" cy="4854104"/>
          </a:xfrm>
        </p:spPr>
        <p:txBody>
          <a:bodyPr anchor="t" anchorCtr="1"/>
          <a:lstStyle>
            <a:lvl1pPr algn="ctr">
              <a:defRPr sz="3600"/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sp>
        <p:nvSpPr>
          <p:cNvPr id="2" name="AutoShape 4" descr="Bildergebnis für Reading university logo"/>
          <p:cNvSpPr>
            <a:spLocks noChangeAspect="1" noChangeArrowheads="1"/>
          </p:cNvSpPr>
          <p:nvPr userDrawn="1"/>
        </p:nvSpPr>
        <p:spPr bwMode="auto">
          <a:xfrm>
            <a:off x="155575" y="-623888"/>
            <a:ext cx="40195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4436"/>
            <a:ext cx="720080" cy="6822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438924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C500A-BBD1-4373-93CE-055080CB0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/>
              <a:t>FEHP – 06/2018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18533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C4CF-B990-42B6-8A24-0BFA7553E52E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/>
              <a:t>FEHP – 06/2018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566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7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888" y="17463"/>
            <a:ext cx="5401320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5538"/>
            <a:ext cx="8353425" cy="50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244475" y="6524625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0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6597650"/>
            <a:ext cx="465138" cy="2159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505A8CF7-8D39-4888-9AFE-8941113125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" name="AutoShape 2" descr="Bildergebnis für Reading university logo"/>
          <p:cNvSpPr>
            <a:spLocks noChangeAspect="1" noChangeArrowheads="1"/>
          </p:cNvSpPr>
          <p:nvPr userDrawn="1"/>
        </p:nvSpPr>
        <p:spPr bwMode="auto">
          <a:xfrm>
            <a:off x="155575" y="-623888"/>
            <a:ext cx="40195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4436"/>
            <a:ext cx="720080" cy="6822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/>
              <a:t>FEHP – 06/2018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2" r:id="rId2"/>
    <p:sldLayoutId id="2147483944" r:id="rId3"/>
    <p:sldLayoutId id="2147483945" r:id="rId4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052513"/>
            <a:ext cx="90392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4120" y="1196752"/>
            <a:ext cx="6696744" cy="1661993"/>
          </a:xfrm>
          <a:solidFill>
            <a:schemeClr val="bg1">
              <a:alpha val="43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dirty="0" smtClean="0"/>
              <a:t>Long Term Trends in O3 -</a:t>
            </a:r>
            <a:br>
              <a:rPr lang="en-US" altLang="en-US" dirty="0" smtClean="0"/>
            </a:br>
            <a:r>
              <a:rPr lang="en-US" altLang="en-US" dirty="0" smtClean="0"/>
              <a:t>the 2018 WMO/UNEP Ozone Assessment Report</a:t>
            </a:r>
            <a:endParaRPr lang="en-US" alt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85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</a:t>
            </a:r>
            <a:r>
              <a:rPr lang="de-DE" dirty="0" smtClean="0"/>
              <a:t>ime to </a:t>
            </a:r>
            <a:r>
              <a:rPr lang="de-DE" dirty="0" err="1" smtClean="0"/>
              <a:t>detect</a:t>
            </a:r>
            <a:r>
              <a:rPr lang="de-DE" dirty="0" smtClean="0"/>
              <a:t> </a:t>
            </a:r>
            <a:r>
              <a:rPr lang="de-DE" dirty="0" err="1" smtClean="0"/>
              <a:t>trend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86" y="2852936"/>
            <a:ext cx="5804383" cy="360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1036307"/>
            <a:ext cx="5112916" cy="318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12325" y="6023747"/>
            <a:ext cx="279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Weatherhead, JGR, 2000</a:t>
            </a:r>
            <a:endParaRPr lang="en-US" dirty="0"/>
          </a:p>
        </p:txBody>
      </p:sp>
      <p:sp>
        <p:nvSpPr>
          <p:cNvPr id="6" name="Ellipse 5"/>
          <p:cNvSpPr/>
          <p:nvPr/>
        </p:nvSpPr>
        <p:spPr bwMode="auto">
          <a:xfrm>
            <a:off x="7884368" y="3212976"/>
            <a:ext cx="1152128" cy="3312368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2954316" y="4077072"/>
            <a:ext cx="1296144" cy="2520280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107156" y="1036307"/>
            <a:ext cx="8929340" cy="5489037"/>
            <a:chOff x="107156" y="1036307"/>
            <a:chExt cx="8929340" cy="5489037"/>
          </a:xfrm>
        </p:grpSpPr>
        <p:sp>
          <p:nvSpPr>
            <p:cNvPr id="9" name="Rechteck 8"/>
            <p:cNvSpPr/>
            <p:nvPr/>
          </p:nvSpPr>
          <p:spPr bwMode="auto">
            <a:xfrm>
              <a:off x="107156" y="1036307"/>
              <a:ext cx="8929340" cy="5489037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364088" y="1268413"/>
              <a:ext cx="32367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>
                  <a:solidFill>
                    <a:schemeClr val="tx2"/>
                  </a:solidFill>
                </a:rPr>
                <a:t>15 </a:t>
              </a:r>
              <a:r>
                <a:rPr lang="de-DE" sz="3600" b="1" dirty="0" err="1" smtClean="0">
                  <a:solidFill>
                    <a:schemeClr val="tx2"/>
                  </a:solidFill>
                </a:rPr>
                <a:t>to</a:t>
              </a:r>
              <a:r>
                <a:rPr lang="de-DE" sz="3600" b="1" dirty="0" smtClean="0">
                  <a:solidFill>
                    <a:schemeClr val="tx2"/>
                  </a:solidFill>
                </a:rPr>
                <a:t> 40 </a:t>
              </a:r>
              <a:r>
                <a:rPr lang="de-DE" sz="3600" b="1" dirty="0" err="1" smtClean="0">
                  <a:solidFill>
                    <a:schemeClr val="tx2"/>
                  </a:solidFill>
                </a:rPr>
                <a:t>years</a:t>
              </a:r>
              <a:endParaRPr lang="de-DE" sz="3600" b="1" dirty="0" smtClean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9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Complications</a:t>
            </a:r>
            <a:r>
              <a:rPr lang="de-DE" dirty="0" smtClean="0"/>
              <a:t> – limited </a:t>
            </a:r>
            <a:r>
              <a:rPr lang="de-DE" dirty="0" err="1" smtClean="0"/>
              <a:t>accuracy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404813" y="980728"/>
            <a:ext cx="8343989" cy="2721687"/>
            <a:chOff x="404813" y="980728"/>
            <a:chExt cx="8343989" cy="272168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3" y="980728"/>
              <a:ext cx="8334375" cy="234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02" y="3251592"/>
              <a:ext cx="8190000" cy="45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pieren 5"/>
          <p:cNvGrpSpPr/>
          <p:nvPr/>
        </p:nvGrpSpPr>
        <p:grpSpPr>
          <a:xfrm>
            <a:off x="433688" y="3813634"/>
            <a:ext cx="8316000" cy="2524202"/>
            <a:chOff x="433688" y="3813634"/>
            <a:chExt cx="8316000" cy="252420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02" y="5887013"/>
              <a:ext cx="8190000" cy="45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88" y="3813634"/>
              <a:ext cx="8316000" cy="2205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uppieren 8"/>
          <p:cNvGrpSpPr/>
          <p:nvPr/>
        </p:nvGrpSpPr>
        <p:grpSpPr>
          <a:xfrm>
            <a:off x="1907704" y="2276872"/>
            <a:ext cx="1245671" cy="974720"/>
            <a:chOff x="1907704" y="2276872"/>
            <a:chExt cx="1245671" cy="97472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2276872"/>
              <a:ext cx="1245671" cy="974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13"/>
            <p:cNvSpPr/>
            <p:nvPr/>
          </p:nvSpPr>
          <p:spPr bwMode="auto">
            <a:xfrm>
              <a:off x="2915816" y="2276872"/>
              <a:ext cx="237559" cy="42685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5403041" y="1700808"/>
            <a:ext cx="3361818" cy="4104456"/>
            <a:chOff x="5403041" y="1700808"/>
            <a:chExt cx="3361818" cy="4104456"/>
          </a:xfrm>
        </p:grpSpPr>
        <p:sp>
          <p:nvSpPr>
            <p:cNvPr id="17" name="Ellipse 16"/>
            <p:cNvSpPr/>
            <p:nvPr/>
          </p:nvSpPr>
          <p:spPr bwMode="auto">
            <a:xfrm>
              <a:off x="7884368" y="4221088"/>
              <a:ext cx="865320" cy="1584176"/>
            </a:xfrm>
            <a:prstGeom prst="ellipse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7884368" y="1700808"/>
              <a:ext cx="865320" cy="1296144"/>
            </a:xfrm>
            <a:prstGeom prst="ellipse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403041" y="3140969"/>
              <a:ext cx="3361818" cy="936104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none" rtlCol="0" anchor="ctr" anchorCtr="0">
              <a:noAutofit/>
            </a:bodyPr>
            <a:lstStyle/>
            <a:p>
              <a:r>
                <a:rPr lang="de-DE" sz="3600" b="1" dirty="0" smtClean="0">
                  <a:solidFill>
                    <a:srgbClr val="0000FF"/>
                  </a:solidFill>
                </a:rPr>
                <a:t>2 </a:t>
              </a:r>
              <a:r>
                <a:rPr lang="de-DE" sz="3600" b="1" dirty="0" err="1" smtClean="0">
                  <a:solidFill>
                    <a:srgbClr val="0000FF"/>
                  </a:solidFill>
                </a:rPr>
                <a:t>to</a:t>
              </a:r>
              <a:r>
                <a:rPr lang="de-DE" sz="3600" b="1" dirty="0" smtClean="0">
                  <a:solidFill>
                    <a:srgbClr val="0000FF"/>
                  </a:solidFill>
                </a:rPr>
                <a:t> 4 DU, ≈1%</a:t>
              </a: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755804" y="6342098"/>
            <a:ext cx="2847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Weber et al., BAMS,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Complications</a:t>
            </a:r>
            <a:r>
              <a:rPr lang="de-DE" dirty="0" smtClean="0"/>
              <a:t> –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merging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12" name="Textfeld 11"/>
          <p:cNvSpPr txBox="1"/>
          <p:nvPr/>
        </p:nvSpPr>
        <p:spPr>
          <a:xfrm>
            <a:off x="474805" y="6129622"/>
            <a:ext cx="26084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Frith et al., ACPD, 2017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82" y="935340"/>
            <a:ext cx="7594330" cy="519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4211960" y="4725144"/>
            <a:ext cx="3361818" cy="936104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 anchor="ctr" anchorCtr="0">
            <a:noAutofit/>
          </a:bodyPr>
          <a:lstStyle/>
          <a:p>
            <a:r>
              <a:rPr lang="de-DE" sz="3600" b="1" dirty="0" smtClean="0">
                <a:solidFill>
                  <a:srgbClr val="00FF00"/>
                </a:solidFill>
              </a:rPr>
              <a:t>≈3% / </a:t>
            </a:r>
            <a:r>
              <a:rPr lang="de-DE" sz="3600" b="1" dirty="0" err="1" smtClean="0">
                <a:solidFill>
                  <a:srgbClr val="00FF00"/>
                </a:solidFill>
              </a:rPr>
              <a:t>decade</a:t>
            </a:r>
            <a:endParaRPr lang="de-DE" sz="3600" b="1" dirty="0" smtClean="0">
              <a:solidFill>
                <a:srgbClr val="00FF00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7884368" y="198884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14"/>
          <p:cNvCxnSpPr/>
          <p:nvPr/>
        </p:nvCxnSpPr>
        <p:spPr bwMode="auto">
          <a:xfrm flipV="1">
            <a:off x="5148064" y="3284984"/>
            <a:ext cx="2664296" cy="24749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726072" y="1270906"/>
            <a:ext cx="572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SBUV (v8.6) </a:t>
            </a:r>
            <a:r>
              <a:rPr lang="de-DE" sz="2400" b="1" dirty="0" err="1" smtClean="0"/>
              <a:t>merged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ozone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data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set</a:t>
            </a:r>
            <a:r>
              <a:rPr lang="de-DE" sz="2400" b="1" dirty="0" smtClean="0"/>
              <a:t>(s)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924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</a:t>
            </a:r>
            <a:r>
              <a:rPr lang="de-DE" dirty="0" err="1" smtClean="0"/>
              <a:t>etecting</a:t>
            </a:r>
            <a:r>
              <a:rPr lang="de-DE" dirty="0" smtClean="0"/>
              <a:t> </a:t>
            </a:r>
            <a:r>
              <a:rPr lang="de-DE" dirty="0" err="1" smtClean="0"/>
              <a:t>upward</a:t>
            </a:r>
            <a:r>
              <a:rPr lang="de-DE" dirty="0" smtClean="0"/>
              <a:t> </a:t>
            </a:r>
            <a:r>
              <a:rPr lang="de-DE" dirty="0" err="1" smtClean="0"/>
              <a:t>trends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5" name="Textfeld 4"/>
          <p:cNvSpPr txBox="1"/>
          <p:nvPr/>
        </p:nvSpPr>
        <p:spPr>
          <a:xfrm>
            <a:off x="1403648" y="1412776"/>
            <a:ext cx="549381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tx2"/>
                </a:solidFill>
              </a:rPr>
              <a:t>L</a:t>
            </a:r>
            <a:r>
              <a:rPr lang="de-DE" sz="2800" b="1" dirty="0" smtClean="0">
                <a:solidFill>
                  <a:schemeClr val="tx2"/>
                </a:solidFill>
              </a:rPr>
              <a:t>ook </a:t>
            </a:r>
            <a:r>
              <a:rPr lang="de-DE" sz="2800" b="1" dirty="0" err="1" smtClean="0">
                <a:solidFill>
                  <a:schemeClr val="tx2"/>
                </a:solidFill>
              </a:rPr>
              <a:t>for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regions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where</a:t>
            </a:r>
            <a:r>
              <a:rPr lang="de-DE" sz="2800" b="1" dirty="0" smtClean="0">
                <a:solidFill>
                  <a:schemeClr val="tx2"/>
                </a:solidFill>
              </a:rPr>
              <a:t>:</a:t>
            </a:r>
          </a:p>
          <a:p>
            <a:endParaRPr lang="de-DE" sz="28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b="1" dirty="0" err="1" smtClean="0">
                <a:solidFill>
                  <a:schemeClr val="tx2"/>
                </a:solidFill>
              </a:rPr>
              <a:t>trends</a:t>
            </a:r>
            <a:r>
              <a:rPr lang="de-DE" sz="2800" b="1" dirty="0" smtClean="0">
                <a:solidFill>
                  <a:schemeClr val="tx2"/>
                </a:solidFill>
              </a:rPr>
              <a:t> / ODS </a:t>
            </a:r>
            <a:r>
              <a:rPr lang="de-DE" sz="2800" b="1" dirty="0" err="1" smtClean="0">
                <a:solidFill>
                  <a:schemeClr val="tx2"/>
                </a:solidFill>
              </a:rPr>
              <a:t>effects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are</a:t>
            </a:r>
            <a:r>
              <a:rPr lang="de-DE" sz="2800" b="1" dirty="0" smtClean="0">
                <a:solidFill>
                  <a:schemeClr val="tx2"/>
                </a:solidFill>
              </a:rPr>
              <a:t> large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b="1" dirty="0" err="1" smtClean="0">
                <a:solidFill>
                  <a:schemeClr val="tx2"/>
                </a:solidFill>
              </a:rPr>
              <a:t>variability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is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low</a:t>
            </a:r>
            <a:endParaRPr lang="de-DE" sz="28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b="1" dirty="0" err="1" smtClean="0">
                <a:solidFill>
                  <a:schemeClr val="tx2"/>
                </a:solidFill>
              </a:rPr>
              <a:t>measurements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are</a:t>
            </a:r>
            <a:r>
              <a:rPr lang="de-DE" sz="2800" b="1" dirty="0" smtClean="0">
                <a:solidFill>
                  <a:schemeClr val="tx2"/>
                </a:solidFill>
              </a:rPr>
              <a:t>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b="1" dirty="0" err="1" smtClean="0">
                <a:solidFill>
                  <a:schemeClr val="tx2"/>
                </a:solidFill>
              </a:rPr>
              <a:t>clear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trends</a:t>
            </a:r>
            <a:r>
              <a:rPr lang="de-DE" sz="2800" b="1" dirty="0" smtClean="0">
                <a:solidFill>
                  <a:schemeClr val="tx2"/>
                </a:solidFill>
              </a:rPr>
              <a:t> in </a:t>
            </a:r>
            <a:r>
              <a:rPr lang="de-DE" sz="2800" b="1" dirty="0" err="1" smtClean="0">
                <a:solidFill>
                  <a:schemeClr val="tx2"/>
                </a:solidFill>
              </a:rPr>
              <a:t>the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past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7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9662" r="13947" b="14253"/>
          <a:stretch/>
        </p:blipFill>
        <p:spPr>
          <a:xfrm>
            <a:off x="467544" y="1703820"/>
            <a:ext cx="3816424" cy="46777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</a:t>
            </a:r>
            <a:r>
              <a:rPr lang="de-DE" dirty="0" smtClean="0"/>
              <a:t>ook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past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feld 5"/>
          <p:cNvSpPr txBox="1"/>
          <p:nvPr/>
        </p:nvSpPr>
        <p:spPr>
          <a:xfrm>
            <a:off x="1026473" y="1196752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trend</a:t>
            </a:r>
            <a:r>
              <a:rPr lang="de-DE" dirty="0" smtClean="0"/>
              <a:t> 1979 </a:t>
            </a:r>
            <a:r>
              <a:rPr lang="de-DE" dirty="0" err="1" smtClean="0"/>
              <a:t>to</a:t>
            </a:r>
            <a:r>
              <a:rPr lang="de-DE" dirty="0" smtClean="0"/>
              <a:t> 1997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9" b="14113"/>
          <a:stretch/>
        </p:blipFill>
        <p:spPr>
          <a:xfrm>
            <a:off x="4572000" y="1703672"/>
            <a:ext cx="4464496" cy="467787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885611" y="119675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modelled</a:t>
            </a:r>
            <a:r>
              <a:rPr lang="de-DE" dirty="0" smtClean="0"/>
              <a:t> </a:t>
            </a:r>
            <a:r>
              <a:rPr lang="de-DE" dirty="0" err="1" smtClean="0"/>
              <a:t>trend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683568" y="2348880"/>
            <a:ext cx="7704856" cy="3240360"/>
            <a:chOff x="683568" y="2348880"/>
            <a:chExt cx="7704856" cy="3240360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4788024" y="2348880"/>
              <a:ext cx="3600400" cy="3240360"/>
              <a:chOff x="4788024" y="2348880"/>
              <a:chExt cx="3600400" cy="3240360"/>
            </a:xfrm>
          </p:grpSpPr>
          <p:sp>
            <p:nvSpPr>
              <p:cNvPr id="15" name="Ellipse 14"/>
              <p:cNvSpPr/>
              <p:nvPr/>
            </p:nvSpPr>
            <p:spPr bwMode="auto">
              <a:xfrm>
                <a:off x="5084569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Ellipse 17"/>
              <p:cNvSpPr/>
              <p:nvPr/>
            </p:nvSpPr>
            <p:spPr bwMode="auto">
              <a:xfrm>
                <a:off x="7020272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 bwMode="auto">
              <a:xfrm>
                <a:off x="4788024" y="4149080"/>
                <a:ext cx="1152128" cy="144016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1" name="Gruppieren 20"/>
            <p:cNvGrpSpPr/>
            <p:nvPr/>
          </p:nvGrpSpPr>
          <p:grpSpPr>
            <a:xfrm>
              <a:off x="683568" y="2348880"/>
              <a:ext cx="3600400" cy="3240360"/>
              <a:chOff x="4788024" y="2348880"/>
              <a:chExt cx="3600400" cy="3240360"/>
            </a:xfrm>
          </p:grpSpPr>
          <p:sp>
            <p:nvSpPr>
              <p:cNvPr id="23" name="Ellipse 22"/>
              <p:cNvSpPr/>
              <p:nvPr/>
            </p:nvSpPr>
            <p:spPr bwMode="auto">
              <a:xfrm>
                <a:off x="5084569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Ellipse 27"/>
              <p:cNvSpPr/>
              <p:nvPr/>
            </p:nvSpPr>
            <p:spPr bwMode="auto">
              <a:xfrm>
                <a:off x="7020272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Ellipse 28"/>
              <p:cNvSpPr/>
              <p:nvPr/>
            </p:nvSpPr>
            <p:spPr bwMode="auto">
              <a:xfrm>
                <a:off x="4788024" y="4149080"/>
                <a:ext cx="1152128" cy="144016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30" name="Textfeld 29"/>
          <p:cNvSpPr txBox="1"/>
          <p:nvPr/>
        </p:nvSpPr>
        <p:spPr>
          <a:xfrm>
            <a:off x="4371000" y="930206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WMO, 2014</a:t>
            </a:r>
            <a:endParaRPr lang="en-US" sz="1600" dirty="0"/>
          </a:p>
        </p:txBody>
      </p:sp>
      <p:pic>
        <p:nvPicPr>
          <p:cNvPr id="19" name="Picture 2" descr="IASI_O3hole_2016_day_FR_LATMOS-UL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t="2118" r="11301" b="-1"/>
          <a:stretch/>
        </p:blipFill>
        <p:spPr bwMode="auto">
          <a:xfrm>
            <a:off x="1835696" y="4703954"/>
            <a:ext cx="1584176" cy="174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1" y="1604362"/>
            <a:ext cx="4105284" cy="428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" b="13732"/>
          <a:stretch/>
        </p:blipFill>
        <p:spPr>
          <a:xfrm>
            <a:off x="4572000" y="1638240"/>
            <a:ext cx="4464000" cy="48871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</a:t>
            </a:r>
            <a:r>
              <a:rPr lang="de-DE" dirty="0" smtClean="0"/>
              <a:t>zone </a:t>
            </a:r>
            <a:r>
              <a:rPr lang="de-DE" dirty="0" err="1" smtClean="0"/>
              <a:t>trends</a:t>
            </a:r>
            <a:r>
              <a:rPr lang="de-DE" dirty="0" smtClean="0"/>
              <a:t> </a:t>
            </a:r>
            <a:r>
              <a:rPr lang="de-DE" dirty="0" err="1" smtClean="0"/>
              <a:t>since</a:t>
            </a:r>
            <a:r>
              <a:rPr lang="de-DE" dirty="0" smtClean="0"/>
              <a:t> 1997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53" y="4269432"/>
            <a:ext cx="815863" cy="355205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21484" y="1196752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1998 </a:t>
            </a:r>
            <a:r>
              <a:rPr lang="de-DE" dirty="0" err="1" smtClean="0"/>
              <a:t>to</a:t>
            </a:r>
            <a:r>
              <a:rPr lang="de-DE" dirty="0" smtClean="0"/>
              <a:t> 2012, SI2N, Harris et al., 2015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5084569" y="1196752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simulated</a:t>
            </a:r>
            <a:r>
              <a:rPr lang="de-DE" dirty="0" smtClean="0"/>
              <a:t>, WMO 2014</a:t>
            </a:r>
            <a:endParaRPr lang="en-US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323529" y="2348880"/>
            <a:ext cx="4392490" cy="3240360"/>
            <a:chOff x="5016620" y="2348880"/>
            <a:chExt cx="3486102" cy="3240360"/>
          </a:xfrm>
        </p:grpSpPr>
        <p:sp>
          <p:nvSpPr>
            <p:cNvPr id="25" name="Ellipse 24"/>
            <p:cNvSpPr/>
            <p:nvPr/>
          </p:nvSpPr>
          <p:spPr bwMode="auto">
            <a:xfrm>
              <a:off x="5016621" y="2348880"/>
              <a:ext cx="1368152" cy="108012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Ellipse 25"/>
            <p:cNvSpPr/>
            <p:nvPr/>
          </p:nvSpPr>
          <p:spPr bwMode="auto">
            <a:xfrm>
              <a:off x="7134570" y="2348880"/>
              <a:ext cx="1368152" cy="108012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lipse 26"/>
            <p:cNvSpPr/>
            <p:nvPr/>
          </p:nvSpPr>
          <p:spPr bwMode="auto">
            <a:xfrm>
              <a:off x="5016620" y="4149080"/>
              <a:ext cx="800088" cy="144016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Rechteck 4"/>
          <p:cNvSpPr/>
          <p:nvPr/>
        </p:nvSpPr>
        <p:spPr bwMode="auto">
          <a:xfrm>
            <a:off x="5364088" y="5256176"/>
            <a:ext cx="2664296" cy="8640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788024" y="2348880"/>
            <a:ext cx="3600400" cy="3240360"/>
            <a:chOff x="4788024" y="2348880"/>
            <a:chExt cx="3600400" cy="3240360"/>
          </a:xfrm>
        </p:grpSpPr>
        <p:sp>
          <p:nvSpPr>
            <p:cNvPr id="15" name="Ellipse 14"/>
            <p:cNvSpPr/>
            <p:nvPr/>
          </p:nvSpPr>
          <p:spPr bwMode="auto">
            <a:xfrm>
              <a:off x="5084569" y="2348880"/>
              <a:ext cx="1368152" cy="108012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7020272" y="2348880"/>
              <a:ext cx="1368152" cy="108012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e 21"/>
            <p:cNvSpPr/>
            <p:nvPr/>
          </p:nvSpPr>
          <p:spPr bwMode="auto">
            <a:xfrm>
              <a:off x="4788024" y="4149080"/>
              <a:ext cx="1152128" cy="144016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8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</a:t>
            </a:r>
            <a:r>
              <a:rPr lang="de-DE" dirty="0" smtClean="0"/>
              <a:t>zone in </a:t>
            </a:r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stratosphere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404210" y="1556792"/>
            <a:ext cx="8272246" cy="4071720"/>
            <a:chOff x="2411760" y="1085472"/>
            <a:chExt cx="4548299" cy="223873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063"/>
            <a:stretch/>
          </p:blipFill>
          <p:spPr bwMode="auto">
            <a:xfrm>
              <a:off x="2411760" y="1085472"/>
              <a:ext cx="4548299" cy="1994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hteck 4"/>
            <p:cNvSpPr/>
            <p:nvPr/>
          </p:nvSpPr>
          <p:spPr bwMode="auto">
            <a:xfrm>
              <a:off x="2411760" y="2852936"/>
              <a:ext cx="864096" cy="3076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03" b="-64"/>
            <a:stretch/>
          </p:blipFill>
          <p:spPr bwMode="auto">
            <a:xfrm>
              <a:off x="2411760" y="2996952"/>
              <a:ext cx="4548299" cy="327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uppieren 21"/>
          <p:cNvGrpSpPr/>
          <p:nvPr/>
        </p:nvGrpSpPr>
        <p:grpSpPr>
          <a:xfrm>
            <a:off x="1763688" y="2348880"/>
            <a:ext cx="6480720" cy="2160240"/>
            <a:chOff x="1763688" y="2348880"/>
            <a:chExt cx="6480720" cy="2160240"/>
          </a:xfrm>
        </p:grpSpPr>
        <p:cxnSp>
          <p:nvCxnSpPr>
            <p:cNvPr id="9" name="Gerade Verbindung 8"/>
            <p:cNvCxnSpPr/>
            <p:nvPr/>
          </p:nvCxnSpPr>
          <p:spPr bwMode="auto">
            <a:xfrm flipV="1">
              <a:off x="5004048" y="3861048"/>
              <a:ext cx="3240360" cy="648072"/>
            </a:xfrm>
            <a:prstGeom prst="line">
              <a:avLst/>
            </a:prstGeom>
            <a:solidFill>
              <a:schemeClr val="accent1"/>
            </a:solidFill>
            <a:ln w="88900" cap="flat" cmpd="sng" algn="ctr">
              <a:solidFill>
                <a:srgbClr val="00FF00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/>
          </p:nvCxnSpPr>
          <p:spPr bwMode="auto">
            <a:xfrm>
              <a:off x="1763688" y="2348880"/>
              <a:ext cx="3168352" cy="2160240"/>
            </a:xfrm>
            <a:prstGeom prst="line">
              <a:avLst/>
            </a:prstGeom>
            <a:solidFill>
              <a:schemeClr val="accent1"/>
            </a:solidFill>
            <a:ln w="88900" cap="flat" cmpd="sng" algn="ctr">
              <a:solidFill>
                <a:srgbClr val="00FF00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1" name="Textfeld 30"/>
          <p:cNvSpPr txBox="1"/>
          <p:nvPr/>
        </p:nvSpPr>
        <p:spPr>
          <a:xfrm>
            <a:off x="5775152" y="6084004"/>
            <a:ext cx="31173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Steinbrecht et al., ACP, 2017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4788024" y="2025714"/>
            <a:ext cx="3206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NDACC: </a:t>
            </a:r>
            <a:r>
              <a:rPr lang="de-DE" b="1" dirty="0" err="1" smtClean="0">
                <a:solidFill>
                  <a:srgbClr val="6699FF"/>
                </a:solidFill>
              </a:rPr>
              <a:t>lidar</a:t>
            </a:r>
            <a:r>
              <a:rPr lang="de-DE" b="1" dirty="0" smtClean="0">
                <a:solidFill>
                  <a:srgbClr val="6699FF"/>
                </a:solidFill>
              </a:rPr>
              <a:t>,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00FFFF"/>
                </a:solidFill>
              </a:rPr>
              <a:t>µWave,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CC00CC"/>
                </a:solidFill>
              </a:rPr>
              <a:t>FTIR</a:t>
            </a:r>
          </a:p>
          <a:p>
            <a:r>
              <a:rPr lang="de-DE" dirty="0" err="1" smtClean="0"/>
              <a:t>merged</a:t>
            </a:r>
            <a:r>
              <a:rPr lang="de-DE" dirty="0" smtClean="0"/>
              <a:t> </a:t>
            </a:r>
            <a:r>
              <a:rPr lang="de-DE" dirty="0" err="1" smtClean="0"/>
              <a:t>satellites</a:t>
            </a:r>
            <a:r>
              <a:rPr lang="de-DE" dirty="0" smtClean="0"/>
              <a:t>,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CCMVal-2 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3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8164" r="13442" b="13397"/>
          <a:stretch/>
        </p:blipFill>
        <p:spPr>
          <a:xfrm>
            <a:off x="3083752" y="1432026"/>
            <a:ext cx="2868343" cy="2203380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5734664" y="1432026"/>
            <a:ext cx="3340331" cy="2203380"/>
            <a:chOff x="5734664" y="1432026"/>
            <a:chExt cx="3340331" cy="220338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" t="8164" b="13397"/>
            <a:stretch/>
          </p:blipFill>
          <p:spPr>
            <a:xfrm>
              <a:off x="5734664" y="1432026"/>
              <a:ext cx="3340331" cy="2203380"/>
            </a:xfrm>
            <a:prstGeom prst="rect">
              <a:avLst/>
            </a:prstGeom>
          </p:spPr>
        </p:pic>
        <p:sp>
          <p:nvSpPr>
            <p:cNvPr id="40" name="Rechteck 39"/>
            <p:cNvSpPr/>
            <p:nvPr/>
          </p:nvSpPr>
          <p:spPr bwMode="auto">
            <a:xfrm>
              <a:off x="6156176" y="3068960"/>
              <a:ext cx="2088232" cy="3738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8165" r="13442" b="13659"/>
          <a:stretch/>
        </p:blipFill>
        <p:spPr>
          <a:xfrm>
            <a:off x="152989" y="3878981"/>
            <a:ext cx="2868343" cy="219599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8165" r="13766" b="13659"/>
          <a:stretch/>
        </p:blipFill>
        <p:spPr>
          <a:xfrm>
            <a:off x="164366" y="1432025"/>
            <a:ext cx="2856966" cy="2195993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8165" r="13442" b="13659"/>
          <a:stretch/>
        </p:blipFill>
        <p:spPr>
          <a:xfrm>
            <a:off x="3079082" y="3878981"/>
            <a:ext cx="2873013" cy="219599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8165" b="13659"/>
          <a:stretch/>
        </p:blipFill>
        <p:spPr>
          <a:xfrm>
            <a:off x="5734665" y="3878981"/>
            <a:ext cx="3340331" cy="21959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Ozone </a:t>
            </a:r>
            <a:r>
              <a:rPr lang="de-DE" dirty="0" err="1" smtClean="0"/>
              <a:t>trends</a:t>
            </a:r>
            <a:r>
              <a:rPr lang="de-DE" dirty="0" smtClean="0"/>
              <a:t> </a:t>
            </a:r>
            <a:r>
              <a:rPr lang="de-DE" dirty="0" err="1" smtClean="0"/>
              <a:t>since</a:t>
            </a:r>
            <a:r>
              <a:rPr lang="de-DE" dirty="0" smtClean="0"/>
              <a:t> 2000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feld 5"/>
          <p:cNvSpPr txBox="1"/>
          <p:nvPr/>
        </p:nvSpPr>
        <p:spPr>
          <a:xfrm>
            <a:off x="3636237" y="908720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2000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2016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6660232" y="298766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simulated</a:t>
            </a:r>
            <a:endParaRPr lang="en-US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507771" y="1700808"/>
            <a:ext cx="7884860" cy="3096272"/>
            <a:chOff x="507771" y="1700808"/>
            <a:chExt cx="7884860" cy="3096272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507771" y="1700808"/>
              <a:ext cx="2312671" cy="648000"/>
              <a:chOff x="5184222" y="2348880"/>
              <a:chExt cx="3125579" cy="1080120"/>
            </a:xfrm>
          </p:grpSpPr>
          <p:sp>
            <p:nvSpPr>
              <p:cNvPr id="33" name="Ellipse 32"/>
              <p:cNvSpPr/>
              <p:nvPr/>
            </p:nvSpPr>
            <p:spPr bwMode="auto">
              <a:xfrm>
                <a:off x="5184222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Ellipse 33"/>
              <p:cNvSpPr/>
              <p:nvPr/>
            </p:nvSpPr>
            <p:spPr bwMode="auto">
              <a:xfrm>
                <a:off x="6941649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6" name="Gruppieren 35"/>
            <p:cNvGrpSpPr/>
            <p:nvPr/>
          </p:nvGrpSpPr>
          <p:grpSpPr>
            <a:xfrm>
              <a:off x="507771" y="4149080"/>
              <a:ext cx="2312671" cy="648000"/>
              <a:chOff x="5184222" y="2348880"/>
              <a:chExt cx="3125579" cy="1080120"/>
            </a:xfrm>
          </p:grpSpPr>
          <p:sp>
            <p:nvSpPr>
              <p:cNvPr id="37" name="Ellipse 36"/>
              <p:cNvSpPr/>
              <p:nvPr/>
            </p:nvSpPr>
            <p:spPr bwMode="auto">
              <a:xfrm>
                <a:off x="5184222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 bwMode="auto">
              <a:xfrm>
                <a:off x="6941649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3" name="Gruppieren 22"/>
            <p:cNvGrpSpPr/>
            <p:nvPr/>
          </p:nvGrpSpPr>
          <p:grpSpPr>
            <a:xfrm>
              <a:off x="3440849" y="1700808"/>
              <a:ext cx="2312671" cy="648000"/>
              <a:chOff x="5184222" y="2348880"/>
              <a:chExt cx="3125579" cy="1080120"/>
            </a:xfrm>
          </p:grpSpPr>
          <p:sp>
            <p:nvSpPr>
              <p:cNvPr id="24" name="Ellipse 23"/>
              <p:cNvSpPr/>
              <p:nvPr/>
            </p:nvSpPr>
            <p:spPr bwMode="auto">
              <a:xfrm>
                <a:off x="5184222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Ellipse 24"/>
              <p:cNvSpPr/>
              <p:nvPr/>
            </p:nvSpPr>
            <p:spPr bwMode="auto">
              <a:xfrm>
                <a:off x="6941649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7" name="Gruppieren 26"/>
            <p:cNvGrpSpPr/>
            <p:nvPr/>
          </p:nvGrpSpPr>
          <p:grpSpPr>
            <a:xfrm>
              <a:off x="3440849" y="4149080"/>
              <a:ext cx="2312671" cy="648000"/>
              <a:chOff x="5184222" y="2348880"/>
              <a:chExt cx="3125579" cy="1080120"/>
            </a:xfrm>
          </p:grpSpPr>
          <p:sp>
            <p:nvSpPr>
              <p:cNvPr id="29" name="Ellipse 28"/>
              <p:cNvSpPr/>
              <p:nvPr/>
            </p:nvSpPr>
            <p:spPr bwMode="auto">
              <a:xfrm>
                <a:off x="5184222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 bwMode="auto">
              <a:xfrm>
                <a:off x="6941649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" name="Ellipse 15"/>
            <p:cNvSpPr/>
            <p:nvPr/>
          </p:nvSpPr>
          <p:spPr bwMode="auto">
            <a:xfrm>
              <a:off x="6079960" y="1706016"/>
              <a:ext cx="1012320" cy="64800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lipse 16"/>
            <p:cNvSpPr/>
            <p:nvPr/>
          </p:nvSpPr>
          <p:spPr bwMode="auto">
            <a:xfrm>
              <a:off x="7380311" y="1706016"/>
              <a:ext cx="1012320" cy="64800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6006224" y="2583795"/>
              <a:ext cx="633061" cy="773197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Ellipse 40"/>
            <p:cNvSpPr/>
            <p:nvPr/>
          </p:nvSpPr>
          <p:spPr bwMode="auto">
            <a:xfrm>
              <a:off x="6076270" y="4149080"/>
              <a:ext cx="1012320" cy="64800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Ellipse 41"/>
            <p:cNvSpPr/>
            <p:nvPr/>
          </p:nvSpPr>
          <p:spPr bwMode="auto">
            <a:xfrm>
              <a:off x="7376621" y="4149080"/>
              <a:ext cx="1012320" cy="64800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875709" y="3068960"/>
            <a:ext cx="7183002" cy="2856104"/>
            <a:chOff x="875709" y="3068960"/>
            <a:chExt cx="7183002" cy="2856104"/>
          </a:xfrm>
        </p:grpSpPr>
        <p:sp>
          <p:nvSpPr>
            <p:cNvPr id="47" name="Textfeld 46"/>
            <p:cNvSpPr txBox="1"/>
            <p:nvPr/>
          </p:nvSpPr>
          <p:spPr>
            <a:xfrm>
              <a:off x="875709" y="3068960"/>
              <a:ext cx="1505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SBUV-</a:t>
              </a:r>
              <a:r>
                <a:rPr lang="de-DE" dirty="0" err="1" smtClean="0"/>
                <a:t>based</a:t>
              </a:r>
              <a:endParaRPr lang="en-US" dirty="0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875709" y="5507940"/>
              <a:ext cx="1505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SBUV-</a:t>
              </a:r>
              <a:r>
                <a:rPr lang="de-DE" dirty="0" err="1" smtClean="0"/>
                <a:t>based</a:t>
              </a:r>
              <a:endParaRPr lang="en-US" dirty="0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3866537" y="3068960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MLS-</a:t>
              </a:r>
              <a:r>
                <a:rPr lang="de-DE" dirty="0" err="1" smtClean="0"/>
                <a:t>based</a:t>
              </a:r>
              <a:endParaRPr lang="en-US" dirty="0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3866537" y="5555732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MLS-</a:t>
              </a:r>
              <a:r>
                <a:rPr lang="de-DE" dirty="0" err="1" smtClean="0"/>
                <a:t>based</a:t>
              </a:r>
              <a:endParaRPr lang="en-US" dirty="0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6386458" y="5551073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OSIRIS-</a:t>
              </a:r>
              <a:r>
                <a:rPr lang="de-DE" dirty="0" err="1" smtClean="0"/>
                <a:t>based</a:t>
              </a:r>
              <a:endParaRPr lang="en-US" dirty="0"/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2915816" y="3429000"/>
            <a:ext cx="3365024" cy="646331"/>
          </a:xfrm>
          <a:prstGeom prst="rect">
            <a:avLst/>
          </a:prstGeom>
          <a:solidFill>
            <a:srgbClr val="99FFCC">
              <a:alpha val="70980"/>
            </a:srgbClr>
          </a:solidFill>
          <a:ln>
            <a:solidFill>
              <a:schemeClr val="tx1"/>
            </a:solidFill>
          </a:ln>
          <a:scene3d>
            <a:camera prst="orthographicFront">
              <a:rot lat="0" lon="0" rev="6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consistent</a:t>
            </a:r>
            <a:r>
              <a:rPr lang="de-DE" dirty="0" smtClean="0"/>
              <a:t> </a:t>
            </a:r>
            <a:r>
              <a:rPr lang="de-DE" dirty="0" err="1" smtClean="0"/>
              <a:t>pattern</a:t>
            </a:r>
            <a:r>
              <a:rPr lang="de-DE" dirty="0" smtClean="0"/>
              <a:t> &amp; </a:t>
            </a:r>
            <a:r>
              <a:rPr lang="de-DE" dirty="0" err="1" smtClean="0"/>
              <a:t>magnitude</a:t>
            </a:r>
            <a:endParaRPr lang="de-DE" dirty="0" smtClean="0"/>
          </a:p>
          <a:p>
            <a:pPr algn="ctr"/>
            <a:r>
              <a:rPr lang="de-DE" dirty="0" smtClean="0"/>
              <a:t>7 </a:t>
            </a:r>
            <a:r>
              <a:rPr lang="de-DE" dirty="0" err="1" smtClean="0"/>
              <a:t>datasets</a:t>
            </a:r>
            <a:r>
              <a:rPr lang="de-DE" dirty="0" smtClean="0"/>
              <a:t>, 4 </a:t>
            </a:r>
            <a:r>
              <a:rPr lang="de-DE" dirty="0" err="1" smtClean="0"/>
              <a:t>instrument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9" name="Textfeld 38"/>
          <p:cNvSpPr txBox="1"/>
          <p:nvPr/>
        </p:nvSpPr>
        <p:spPr>
          <a:xfrm>
            <a:off x="5775152" y="6156012"/>
            <a:ext cx="311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Steinbrecht et al., ACP,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6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8164" r="13442" b="13397"/>
          <a:stretch/>
        </p:blipFill>
        <p:spPr>
          <a:xfrm>
            <a:off x="3083752" y="1432026"/>
            <a:ext cx="2868343" cy="2203380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5734664" y="1432026"/>
            <a:ext cx="3340331" cy="2203380"/>
            <a:chOff x="5734664" y="1432026"/>
            <a:chExt cx="3340331" cy="220338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" t="8164" b="13397"/>
            <a:stretch/>
          </p:blipFill>
          <p:spPr>
            <a:xfrm>
              <a:off x="5734664" y="1432026"/>
              <a:ext cx="3340331" cy="2203380"/>
            </a:xfrm>
            <a:prstGeom prst="rect">
              <a:avLst/>
            </a:prstGeom>
          </p:spPr>
        </p:pic>
        <p:sp>
          <p:nvSpPr>
            <p:cNvPr id="45" name="Rechteck 44"/>
            <p:cNvSpPr/>
            <p:nvPr/>
          </p:nvSpPr>
          <p:spPr bwMode="auto">
            <a:xfrm>
              <a:off x="6156176" y="3068960"/>
              <a:ext cx="2088232" cy="3738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8164" r="13442" b="13397"/>
          <a:stretch/>
        </p:blipFill>
        <p:spPr>
          <a:xfrm>
            <a:off x="164366" y="1432025"/>
            <a:ext cx="2868343" cy="220338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8164" r="13442" b="13397"/>
          <a:stretch/>
        </p:blipFill>
        <p:spPr>
          <a:xfrm>
            <a:off x="152989" y="3871594"/>
            <a:ext cx="2868343" cy="220338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8165" r="13442" b="13659"/>
          <a:stretch/>
        </p:blipFill>
        <p:spPr>
          <a:xfrm>
            <a:off x="3079082" y="3878981"/>
            <a:ext cx="2873013" cy="219599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8165" b="13659"/>
          <a:stretch/>
        </p:blipFill>
        <p:spPr>
          <a:xfrm>
            <a:off x="5734665" y="3878981"/>
            <a:ext cx="3340331" cy="21959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Ozone </a:t>
            </a:r>
            <a:r>
              <a:rPr lang="de-DE" dirty="0" err="1" smtClean="0"/>
              <a:t>trends</a:t>
            </a:r>
            <a:r>
              <a:rPr lang="de-DE" dirty="0" smtClean="0"/>
              <a:t> </a:t>
            </a:r>
            <a:r>
              <a:rPr lang="de-DE" dirty="0" err="1" smtClean="0"/>
              <a:t>since</a:t>
            </a:r>
            <a:r>
              <a:rPr lang="de-DE" dirty="0" smtClean="0"/>
              <a:t> 2000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13" name="Textfeld 12"/>
          <p:cNvSpPr txBox="1"/>
          <p:nvPr/>
        </p:nvSpPr>
        <p:spPr>
          <a:xfrm>
            <a:off x="6660232" y="298766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simulated</a:t>
            </a:r>
            <a:endParaRPr lang="en-US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507771" y="1700808"/>
            <a:ext cx="7884860" cy="3096272"/>
            <a:chOff x="507771" y="1700808"/>
            <a:chExt cx="7884860" cy="3096272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507771" y="1700808"/>
              <a:ext cx="2312671" cy="648000"/>
              <a:chOff x="5184222" y="2348880"/>
              <a:chExt cx="3125579" cy="1080120"/>
            </a:xfrm>
          </p:grpSpPr>
          <p:sp>
            <p:nvSpPr>
              <p:cNvPr id="33" name="Ellipse 32"/>
              <p:cNvSpPr/>
              <p:nvPr/>
            </p:nvSpPr>
            <p:spPr bwMode="auto">
              <a:xfrm>
                <a:off x="5184222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Ellipse 33"/>
              <p:cNvSpPr/>
              <p:nvPr/>
            </p:nvSpPr>
            <p:spPr bwMode="auto">
              <a:xfrm>
                <a:off x="6941649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6" name="Gruppieren 35"/>
            <p:cNvGrpSpPr/>
            <p:nvPr/>
          </p:nvGrpSpPr>
          <p:grpSpPr>
            <a:xfrm>
              <a:off x="507771" y="4149080"/>
              <a:ext cx="2312671" cy="648000"/>
              <a:chOff x="5184222" y="2348880"/>
              <a:chExt cx="3125579" cy="1080120"/>
            </a:xfrm>
          </p:grpSpPr>
          <p:sp>
            <p:nvSpPr>
              <p:cNvPr id="37" name="Ellipse 36"/>
              <p:cNvSpPr/>
              <p:nvPr/>
            </p:nvSpPr>
            <p:spPr bwMode="auto">
              <a:xfrm>
                <a:off x="5184222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 bwMode="auto">
              <a:xfrm>
                <a:off x="6941649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3" name="Gruppieren 22"/>
            <p:cNvGrpSpPr/>
            <p:nvPr/>
          </p:nvGrpSpPr>
          <p:grpSpPr>
            <a:xfrm>
              <a:off x="3440849" y="1700808"/>
              <a:ext cx="2312671" cy="648000"/>
              <a:chOff x="5184222" y="2348880"/>
              <a:chExt cx="3125579" cy="1080120"/>
            </a:xfrm>
          </p:grpSpPr>
          <p:sp>
            <p:nvSpPr>
              <p:cNvPr id="24" name="Ellipse 23"/>
              <p:cNvSpPr/>
              <p:nvPr/>
            </p:nvSpPr>
            <p:spPr bwMode="auto">
              <a:xfrm>
                <a:off x="5184222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Ellipse 24"/>
              <p:cNvSpPr/>
              <p:nvPr/>
            </p:nvSpPr>
            <p:spPr bwMode="auto">
              <a:xfrm>
                <a:off x="6941649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7" name="Gruppieren 26"/>
            <p:cNvGrpSpPr/>
            <p:nvPr/>
          </p:nvGrpSpPr>
          <p:grpSpPr>
            <a:xfrm>
              <a:off x="3440849" y="4149080"/>
              <a:ext cx="2312671" cy="648000"/>
              <a:chOff x="5184222" y="2348880"/>
              <a:chExt cx="3125579" cy="1080120"/>
            </a:xfrm>
          </p:grpSpPr>
          <p:sp>
            <p:nvSpPr>
              <p:cNvPr id="29" name="Ellipse 28"/>
              <p:cNvSpPr/>
              <p:nvPr/>
            </p:nvSpPr>
            <p:spPr bwMode="auto">
              <a:xfrm>
                <a:off x="5184222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 bwMode="auto">
              <a:xfrm>
                <a:off x="6941649" y="2348880"/>
                <a:ext cx="1368152" cy="108012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" name="Ellipse 15"/>
            <p:cNvSpPr/>
            <p:nvPr/>
          </p:nvSpPr>
          <p:spPr bwMode="auto">
            <a:xfrm>
              <a:off x="6079960" y="1706016"/>
              <a:ext cx="1012320" cy="64800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lipse 16"/>
            <p:cNvSpPr/>
            <p:nvPr/>
          </p:nvSpPr>
          <p:spPr bwMode="auto">
            <a:xfrm>
              <a:off x="7380311" y="1706016"/>
              <a:ext cx="1012320" cy="64800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6006224" y="2583795"/>
              <a:ext cx="633061" cy="773197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Ellipse 40"/>
            <p:cNvSpPr/>
            <p:nvPr/>
          </p:nvSpPr>
          <p:spPr bwMode="auto">
            <a:xfrm>
              <a:off x="6076270" y="4149080"/>
              <a:ext cx="1012320" cy="64800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Ellipse 41"/>
            <p:cNvSpPr/>
            <p:nvPr/>
          </p:nvSpPr>
          <p:spPr bwMode="auto">
            <a:xfrm>
              <a:off x="7376621" y="4149080"/>
              <a:ext cx="1012320" cy="648000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875709" y="3068960"/>
            <a:ext cx="7183002" cy="2856104"/>
            <a:chOff x="875709" y="3068960"/>
            <a:chExt cx="7183002" cy="2856104"/>
          </a:xfrm>
        </p:grpSpPr>
        <p:sp>
          <p:nvSpPr>
            <p:cNvPr id="47" name="Textfeld 46"/>
            <p:cNvSpPr txBox="1"/>
            <p:nvPr/>
          </p:nvSpPr>
          <p:spPr>
            <a:xfrm>
              <a:off x="875709" y="3170176"/>
              <a:ext cx="1591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MIPAS-</a:t>
              </a:r>
              <a:r>
                <a:rPr lang="de-DE" dirty="0" err="1" smtClean="0"/>
                <a:t>based</a:t>
              </a:r>
              <a:endParaRPr lang="en-US" dirty="0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875709" y="5507940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ESA-CCI</a:t>
              </a:r>
              <a:endParaRPr lang="en-US" dirty="0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3866537" y="3068960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MLS-</a:t>
              </a:r>
              <a:r>
                <a:rPr lang="de-DE" dirty="0" err="1" smtClean="0"/>
                <a:t>based</a:t>
              </a:r>
              <a:endParaRPr lang="en-US" dirty="0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3866537" y="5555732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MLS-</a:t>
              </a:r>
              <a:r>
                <a:rPr lang="de-DE" dirty="0" err="1" smtClean="0"/>
                <a:t>based</a:t>
              </a:r>
              <a:endParaRPr lang="en-US" dirty="0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6386458" y="5551073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OSIRIS-</a:t>
              </a:r>
              <a:r>
                <a:rPr lang="de-DE" dirty="0" err="1" smtClean="0"/>
                <a:t>based</a:t>
              </a:r>
              <a:endParaRPr lang="en-US" dirty="0"/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2915816" y="3429000"/>
            <a:ext cx="3365024" cy="646331"/>
          </a:xfrm>
          <a:prstGeom prst="rect">
            <a:avLst/>
          </a:prstGeom>
          <a:solidFill>
            <a:srgbClr val="99FFCC">
              <a:alpha val="70980"/>
            </a:srgbClr>
          </a:solidFill>
          <a:ln>
            <a:solidFill>
              <a:schemeClr val="tx1"/>
            </a:solidFill>
          </a:ln>
          <a:scene3d>
            <a:camera prst="orthographicFront">
              <a:rot lat="0" lon="0" rev="6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consistent</a:t>
            </a:r>
            <a:r>
              <a:rPr lang="de-DE" dirty="0" smtClean="0"/>
              <a:t> </a:t>
            </a:r>
            <a:r>
              <a:rPr lang="de-DE" dirty="0" err="1" smtClean="0"/>
              <a:t>pattern</a:t>
            </a:r>
            <a:r>
              <a:rPr lang="de-DE" dirty="0" smtClean="0"/>
              <a:t> &amp; </a:t>
            </a:r>
            <a:r>
              <a:rPr lang="de-DE" dirty="0" err="1" smtClean="0"/>
              <a:t>magnitude</a:t>
            </a:r>
            <a:endParaRPr lang="de-DE" dirty="0" smtClean="0"/>
          </a:p>
          <a:p>
            <a:pPr algn="ctr"/>
            <a:r>
              <a:rPr lang="de-DE" dirty="0" smtClean="0"/>
              <a:t>7 </a:t>
            </a:r>
            <a:r>
              <a:rPr lang="de-DE" dirty="0" err="1" smtClean="0"/>
              <a:t>datasets</a:t>
            </a:r>
            <a:r>
              <a:rPr lang="de-DE" dirty="0" smtClean="0"/>
              <a:t>, 4 </a:t>
            </a:r>
            <a:r>
              <a:rPr lang="de-DE" dirty="0" err="1" smtClean="0"/>
              <a:t>instrument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43" name="Textfeld 42"/>
          <p:cNvSpPr txBox="1"/>
          <p:nvPr/>
        </p:nvSpPr>
        <p:spPr>
          <a:xfrm>
            <a:off x="3636237" y="908720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2000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2016</a:t>
            </a:r>
            <a:endParaRPr lang="en-US" dirty="0"/>
          </a:p>
        </p:txBody>
      </p:sp>
      <p:sp>
        <p:nvSpPr>
          <p:cNvPr id="44" name="Textfeld 43"/>
          <p:cNvSpPr txBox="1"/>
          <p:nvPr/>
        </p:nvSpPr>
        <p:spPr>
          <a:xfrm>
            <a:off x="5775152" y="6156012"/>
            <a:ext cx="311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Steinbrecht et al., ACP,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Increases</a:t>
            </a:r>
            <a:r>
              <a:rPr lang="de-DE" dirty="0" smtClean="0"/>
              <a:t> </a:t>
            </a:r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stratosphere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attributed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36814"/>
            <a:ext cx="7848872" cy="503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004048" y="6114782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 smtClean="0"/>
              <a:t>WMO, 2014</a:t>
            </a:r>
            <a:endParaRPr lang="en-US" sz="16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210294" y="1824026"/>
            <a:ext cx="4811283" cy="4629310"/>
            <a:chOff x="4210294" y="1824026"/>
            <a:chExt cx="4811283" cy="4629310"/>
          </a:xfrm>
        </p:grpSpPr>
        <p:pic>
          <p:nvPicPr>
            <p:cNvPr id="1026" name="Picture 2"/>
            <p:cNvPicPr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422" b="19791"/>
            <a:stretch/>
          </p:blipFill>
          <p:spPr bwMode="auto">
            <a:xfrm>
              <a:off x="4210294" y="1824026"/>
              <a:ext cx="3018279" cy="3450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6228184" y="6114782"/>
              <a:ext cx="2793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 smtClean="0">
                  <a:solidFill>
                    <a:srgbClr val="0000FF"/>
                  </a:solidFill>
                </a:rPr>
                <a:t>Steinbrecht et al., ACP, 2017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1499541" y="2420888"/>
            <a:ext cx="6240811" cy="2000548"/>
          </a:xfrm>
          <a:prstGeom prst="rect">
            <a:avLst/>
          </a:prstGeom>
          <a:solidFill>
            <a:srgbClr val="92D050">
              <a:alpha val="78000"/>
            </a:srgbClr>
          </a:solidFill>
          <a:ln w="22225">
            <a:solidFill>
              <a:srgbClr val="00B050"/>
            </a:solidFill>
          </a:ln>
          <a:scene3d>
            <a:camera prst="orthographicFront">
              <a:rot lat="0" lon="0" rev="20700001"/>
            </a:camera>
            <a:lightRig rig="threePt" dir="t"/>
          </a:scene3d>
        </p:spPr>
        <p:txBody>
          <a:bodyPr wrap="none" rtlCol="0" anchor="ctr" anchorCtr="1">
            <a:spAutoFit/>
          </a:bodyPr>
          <a:lstStyle/>
          <a:p>
            <a:pPr algn="ctr"/>
            <a:r>
              <a:rPr lang="de-DE" sz="2800" b="1" dirty="0" err="1" smtClean="0"/>
              <a:t>significant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increase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since</a:t>
            </a:r>
            <a:r>
              <a:rPr lang="de-DE" sz="2800" b="1" dirty="0" smtClean="0"/>
              <a:t> 2000 </a:t>
            </a:r>
          </a:p>
          <a:p>
            <a:pPr algn="ctr"/>
            <a:endParaRPr lang="de-DE" sz="2400" b="1" dirty="0"/>
          </a:p>
          <a:p>
            <a:pPr algn="ctr"/>
            <a:r>
              <a:rPr lang="de-DE" sz="2400" b="1" dirty="0" err="1"/>
              <a:t>m</a:t>
            </a:r>
            <a:r>
              <a:rPr lang="de-DE" sz="2400" b="1" dirty="0" err="1" smtClean="0"/>
              <a:t>odels</a:t>
            </a:r>
            <a:r>
              <a:rPr lang="de-DE" sz="2400" b="1" dirty="0" smtClean="0"/>
              <a:t>:</a:t>
            </a:r>
          </a:p>
          <a:p>
            <a:pPr algn="ctr"/>
            <a:r>
              <a:rPr lang="de-DE" sz="2400" b="1" dirty="0" smtClean="0"/>
              <a:t>½ ODS </a:t>
            </a:r>
            <a:r>
              <a:rPr lang="de-DE" sz="2400" b="1" dirty="0" err="1" smtClean="0"/>
              <a:t>decline</a:t>
            </a:r>
            <a:r>
              <a:rPr lang="de-DE" sz="2400" b="1" dirty="0" smtClean="0"/>
              <a:t> + ½ </a:t>
            </a:r>
            <a:r>
              <a:rPr lang="de-DE" sz="2400" b="1" dirty="0" err="1" smtClean="0"/>
              <a:t>stratospheric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cooling</a:t>
            </a:r>
            <a:r>
              <a:rPr lang="de-DE" sz="2400" b="1" dirty="0" smtClean="0"/>
              <a:t> </a:t>
            </a:r>
          </a:p>
          <a:p>
            <a:pPr algn="ctr"/>
            <a:r>
              <a:rPr lang="de-DE" sz="2400" b="1" dirty="0" smtClean="0"/>
              <a:t>				(</a:t>
            </a:r>
            <a:r>
              <a:rPr lang="de-DE" sz="2400" b="1" dirty="0" err="1" smtClean="0"/>
              <a:t>increasing</a:t>
            </a:r>
            <a:r>
              <a:rPr lang="de-DE" sz="2400" b="1" dirty="0" smtClean="0"/>
              <a:t> CO</a:t>
            </a:r>
            <a:r>
              <a:rPr lang="de-DE" sz="2400" b="1" baseline="-25000" dirty="0" smtClean="0"/>
              <a:t>2 </a:t>
            </a:r>
            <a:r>
              <a:rPr lang="de-DE" sz="2400" b="1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9729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108298" y="274638"/>
            <a:ext cx="5695950" cy="49053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33399"/>
                </a:solidFill>
              </a:rPr>
              <a:t>International Ozone Assessments </a:t>
            </a:r>
            <a:endParaRPr lang="en-US" altLang="en-US" dirty="0" smtClean="0">
              <a:solidFill>
                <a:srgbClr val="0000FF"/>
              </a:solidFill>
            </a:endParaRPr>
          </a:p>
        </p:txBody>
      </p:sp>
      <p:grpSp>
        <p:nvGrpSpPr>
          <p:cNvPr id="8195" name="Group 76"/>
          <p:cNvGrpSpPr>
            <a:grpSpLocks/>
          </p:cNvGrpSpPr>
          <p:nvPr/>
        </p:nvGrpSpPr>
        <p:grpSpPr bwMode="auto">
          <a:xfrm>
            <a:off x="457200" y="1812925"/>
            <a:ext cx="7369175" cy="536575"/>
            <a:chOff x="311150" y="1716088"/>
            <a:chExt cx="9048750" cy="536576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1150" y="2030414"/>
              <a:ext cx="904875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475914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662864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694976" y="2092327"/>
              <a:ext cx="13652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1881053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3068003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255185" y="2092248"/>
              <a:ext cx="138113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1224739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2411690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598640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4785590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1444674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629879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3816830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5003780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6190730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849814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4036765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5223715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6408919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7377680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4254953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441904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6628854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7595869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972540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7158617" y="2092327"/>
              <a:ext cx="13652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7815804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57" name="TextBox 40"/>
            <p:cNvSpPr txBox="1">
              <a:spLocks noChangeArrowheads="1"/>
            </p:cNvSpPr>
            <p:nvPr/>
          </p:nvSpPr>
          <p:spPr bwMode="auto">
            <a:xfrm>
              <a:off x="7810499" y="1744663"/>
              <a:ext cx="58261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Arial Bold" charset="0"/>
                  <a:ea typeface="MS PGothic" pitchFamily="34" charset="-128"/>
                </a:rPr>
                <a:t>2010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>
              <a:off x="6848135" y="2137491"/>
              <a:ext cx="228600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5661185" y="2137491"/>
              <a:ext cx="228600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4474235" y="2137491"/>
              <a:ext cx="228600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287284" y="2137491"/>
              <a:ext cx="228600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2100334" y="2137491"/>
              <a:ext cx="228600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913384" y="2137491"/>
              <a:ext cx="228600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64" name="TextBox 51"/>
            <p:cNvSpPr txBox="1">
              <a:spLocks noChangeArrowheads="1"/>
            </p:cNvSpPr>
            <p:nvPr/>
          </p:nvSpPr>
          <p:spPr bwMode="auto">
            <a:xfrm>
              <a:off x="5446713" y="1744663"/>
              <a:ext cx="582612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Arial Bold" charset="0"/>
                  <a:ea typeface="MS PGothic" pitchFamily="34" charset="-128"/>
                </a:rPr>
                <a:t>2000</a:t>
              </a:r>
            </a:p>
          </p:txBody>
        </p:sp>
        <p:sp>
          <p:nvSpPr>
            <p:cNvPr id="8265" name="TextBox 52"/>
            <p:cNvSpPr txBox="1">
              <a:spLocks noChangeArrowheads="1"/>
            </p:cNvSpPr>
            <p:nvPr/>
          </p:nvSpPr>
          <p:spPr bwMode="auto">
            <a:xfrm>
              <a:off x="3095625" y="1716088"/>
              <a:ext cx="584201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Arial Bold" charset="0"/>
                  <a:ea typeface="MS PGothic" pitchFamily="34" charset="-128"/>
                </a:rPr>
                <a:t>1990</a:t>
              </a:r>
            </a:p>
          </p:txBody>
        </p:sp>
        <p:sp>
          <p:nvSpPr>
            <p:cNvPr id="8266" name="TextBox 53"/>
            <p:cNvSpPr txBox="1">
              <a:spLocks noChangeArrowheads="1"/>
            </p:cNvSpPr>
            <p:nvPr/>
          </p:nvSpPr>
          <p:spPr bwMode="auto">
            <a:xfrm>
              <a:off x="731838" y="1716088"/>
              <a:ext cx="584201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Arial Bold" charset="0"/>
                  <a:ea typeface="MS PGothic" pitchFamily="34" charset="-128"/>
                </a:rPr>
                <a:t>1980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 rot="5400000">
              <a:off x="8564631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8782819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8344696" y="2091454"/>
              <a:ext cx="136525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9002754" y="2091454"/>
              <a:ext cx="136525" cy="17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9220291" y="2137491"/>
              <a:ext cx="228600" cy="17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>
              <a:off x="8034212" y="2138364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Arrow Connector 78"/>
          <p:cNvCxnSpPr>
            <a:stCxn id="78" idx="2"/>
          </p:cNvCxnSpPr>
          <p:nvPr/>
        </p:nvCxnSpPr>
        <p:spPr>
          <a:xfrm flipH="1">
            <a:off x="585788" y="1565275"/>
            <a:ext cx="655637" cy="5286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31800" y="981075"/>
            <a:ext cx="1619250" cy="58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Arial" pitchFamily="8" charset="0"/>
                <a:ea typeface="ＭＳ Ｐゴシック" pitchFamily="8" charset="-128"/>
              </a:rPr>
              <a:t>WMO .. Plan … </a:t>
            </a:r>
          </a:p>
          <a:p>
            <a:pPr>
              <a:defRPr/>
            </a:pPr>
            <a:r>
              <a:rPr lang="en-US" sz="1600" dirty="0">
                <a:latin typeface="Arial" pitchFamily="8" charset="0"/>
                <a:ea typeface="ＭＳ Ｐゴシック" pitchFamily="8" charset="-128"/>
              </a:rPr>
              <a:t>Ozone - 1977</a:t>
            </a:r>
          </a:p>
        </p:txBody>
      </p:sp>
      <p:grpSp>
        <p:nvGrpSpPr>
          <p:cNvPr id="8198" name="Group 113"/>
          <p:cNvGrpSpPr>
            <a:grpSpLocks/>
          </p:cNvGrpSpPr>
          <p:nvPr/>
        </p:nvGrpSpPr>
        <p:grpSpPr bwMode="auto">
          <a:xfrm>
            <a:off x="152400" y="5221288"/>
            <a:ext cx="2300288" cy="369887"/>
            <a:chOff x="152400" y="5193038"/>
            <a:chExt cx="2300287" cy="369457"/>
          </a:xfrm>
        </p:grpSpPr>
        <p:sp>
          <p:nvSpPr>
            <p:cNvPr id="80" name="TextBox 94"/>
            <p:cNvSpPr txBox="1">
              <a:spLocks noChangeArrowheads="1"/>
            </p:cNvSpPr>
            <p:nvPr/>
          </p:nvSpPr>
          <p:spPr bwMode="auto">
            <a:xfrm>
              <a:off x="457200" y="5193038"/>
              <a:ext cx="1995487" cy="369457"/>
            </a:xfrm>
            <a:prstGeom prst="rect">
              <a:avLst/>
            </a:prstGeom>
            <a:solidFill>
              <a:srgbClr val="A3A3E0"/>
            </a:solidFill>
            <a:ln w="28575">
              <a:solidFill>
                <a:srgbClr val="262673"/>
              </a:solidFill>
              <a:miter lim="800000"/>
              <a:headEnd/>
              <a:tailEnd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900" dirty="0">
                  <a:latin typeface="Arial" pitchFamily="8" charset="0"/>
                  <a:ea typeface="ＭＳ Ｐゴシック" pitchFamily="8" charset="-128"/>
                </a:rPr>
                <a:t>reports prior to 1981</a:t>
              </a:r>
            </a:p>
            <a:p>
              <a:pPr algn="ctr">
                <a:defRPr/>
              </a:pPr>
              <a:r>
                <a:rPr lang="en-US" sz="900" dirty="0">
                  <a:latin typeface="Arial" pitchFamily="8" charset="0"/>
                  <a:ea typeface="ＭＳ Ｐゴシック" pitchFamily="8" charset="-128"/>
                </a:rPr>
                <a:t>primarily in USA</a:t>
              </a:r>
            </a:p>
          </p:txBody>
        </p:sp>
        <p:sp>
          <p:nvSpPr>
            <p:cNvPr id="81" name="Left Arrow 80"/>
            <p:cNvSpPr>
              <a:spLocks noChangeArrowheads="1"/>
            </p:cNvSpPr>
            <p:nvPr/>
          </p:nvSpPr>
          <p:spPr bwMode="auto">
            <a:xfrm>
              <a:off x="152400" y="5283420"/>
              <a:ext cx="304800" cy="226749"/>
            </a:xfrm>
            <a:prstGeom prst="leftArrow">
              <a:avLst>
                <a:gd name="adj1" fmla="val 50000"/>
                <a:gd name="adj2" fmla="val 49997"/>
              </a:avLst>
            </a:prstGeom>
            <a:solidFill>
              <a:srgbClr val="A3A3E0"/>
            </a:solidFill>
            <a:ln w="19050">
              <a:solidFill>
                <a:srgbClr val="262673"/>
              </a:solidFill>
              <a:round/>
              <a:headEnd/>
              <a:tailEnd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>
                <a:latin typeface="Arial" pitchFamily="8" charset="0"/>
                <a:ea typeface="ＭＳ Ｐゴシック" pitchFamily="8" charset="-128"/>
              </a:endParaRPr>
            </a:p>
          </p:txBody>
        </p:sp>
      </p:grpSp>
      <p:grpSp>
        <p:nvGrpSpPr>
          <p:cNvPr id="8199" name="Gruppieren 1"/>
          <p:cNvGrpSpPr>
            <a:grpSpLocks/>
          </p:cNvGrpSpPr>
          <p:nvPr/>
        </p:nvGrpSpPr>
        <p:grpSpPr bwMode="auto">
          <a:xfrm>
            <a:off x="323528" y="2506663"/>
            <a:ext cx="2049785" cy="1331912"/>
            <a:chOff x="373552" y="2371725"/>
            <a:chExt cx="2050179" cy="1331913"/>
          </a:xfrm>
        </p:grpSpPr>
        <p:sp>
          <p:nvSpPr>
            <p:cNvPr id="85" name="TextBox 86"/>
            <p:cNvSpPr txBox="1">
              <a:spLocks noChangeArrowheads="1"/>
            </p:cNvSpPr>
            <p:nvPr/>
          </p:nvSpPr>
          <p:spPr bwMode="auto">
            <a:xfrm>
              <a:off x="373874" y="3241676"/>
              <a:ext cx="2049857" cy="461962"/>
            </a:xfrm>
            <a:prstGeom prst="rect">
              <a:avLst/>
            </a:prstGeom>
            <a:solidFill>
              <a:srgbClr val="CECEEF"/>
            </a:solidFill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latin typeface="Arial" pitchFamily="8" charset="0"/>
                  <a:ea typeface="ＭＳ Ｐゴシック" pitchFamily="8" charset="-128"/>
                </a:rPr>
                <a:t>WMO The Stratosphere 1981: Theory and Measurements</a:t>
              </a:r>
            </a:p>
          </p:txBody>
        </p:sp>
        <p:pic>
          <p:nvPicPr>
            <p:cNvPr id="8226" name="Picture 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52" y="2371725"/>
              <a:ext cx="700087" cy="91415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00" name="Group 107"/>
          <p:cNvGrpSpPr>
            <a:grpSpLocks/>
          </p:cNvGrpSpPr>
          <p:nvPr/>
        </p:nvGrpSpPr>
        <p:grpSpPr bwMode="auto">
          <a:xfrm>
            <a:off x="725289" y="2506662"/>
            <a:ext cx="1698625" cy="1850672"/>
            <a:chOff x="701476" y="2484746"/>
            <a:chExt cx="1698625" cy="1850248"/>
          </a:xfrm>
        </p:grpSpPr>
        <p:sp>
          <p:nvSpPr>
            <p:cNvPr id="90" name="TextBox 87"/>
            <p:cNvSpPr txBox="1">
              <a:spLocks noChangeArrowheads="1"/>
            </p:cNvSpPr>
            <p:nvPr/>
          </p:nvSpPr>
          <p:spPr bwMode="auto">
            <a:xfrm>
              <a:off x="701476" y="3873138"/>
              <a:ext cx="1698625" cy="461856"/>
            </a:xfrm>
            <a:prstGeom prst="rect">
              <a:avLst/>
            </a:prstGeom>
            <a:solidFill>
              <a:srgbClr val="CECEEF"/>
            </a:solidFill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latin typeface="Arial" pitchFamily="8" charset="0"/>
                  <a:ea typeface="ＭＳ Ｐゴシック" pitchFamily="8" charset="-128"/>
                </a:rPr>
                <a:t>WMO Atmospheric Ozone - 1985</a:t>
              </a:r>
            </a:p>
          </p:txBody>
        </p:sp>
        <p:pic>
          <p:nvPicPr>
            <p:cNvPr id="8224" name="Picture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962" y="2484746"/>
              <a:ext cx="717550" cy="914400"/>
            </a:xfrm>
            <a:prstGeom prst="rect">
              <a:avLst/>
            </a:prstGeom>
            <a:solidFill>
              <a:srgbClr val="CEC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2" name="Group 108"/>
          <p:cNvGrpSpPr>
            <a:grpSpLocks/>
          </p:cNvGrpSpPr>
          <p:nvPr/>
        </p:nvGrpSpPr>
        <p:grpSpPr bwMode="auto">
          <a:xfrm>
            <a:off x="947564" y="2498539"/>
            <a:ext cx="2400300" cy="2370620"/>
            <a:chOff x="1673270" y="5380038"/>
            <a:chExt cx="2399966" cy="2370091"/>
          </a:xfrm>
        </p:grpSpPr>
        <p:sp>
          <p:nvSpPr>
            <p:cNvPr id="92" name="TextBox 91"/>
            <p:cNvSpPr txBox="1">
              <a:spLocks noChangeArrowheads="1"/>
            </p:cNvSpPr>
            <p:nvPr/>
          </p:nvSpPr>
          <p:spPr bwMode="auto">
            <a:xfrm>
              <a:off x="1673270" y="7288270"/>
              <a:ext cx="2399966" cy="461859"/>
            </a:xfrm>
            <a:prstGeom prst="rect">
              <a:avLst/>
            </a:prstGeom>
            <a:solidFill>
              <a:srgbClr val="CECEEF"/>
            </a:solidFill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200" dirty="0" smtClean="0"/>
                <a:t>WMO Report of the International</a:t>
              </a:r>
            </a:p>
            <a:p>
              <a:pPr algn="ctr">
                <a:defRPr/>
              </a:pPr>
              <a:r>
                <a:rPr lang="en-US" altLang="en-US" sz="1200" dirty="0" smtClean="0"/>
                <a:t>Ozone Trends Panel – 1988</a:t>
              </a:r>
            </a:p>
          </p:txBody>
        </p:sp>
        <p:pic>
          <p:nvPicPr>
            <p:cNvPr id="8220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825" y="5380038"/>
              <a:ext cx="715963" cy="914400"/>
            </a:xfrm>
            <a:prstGeom prst="rect">
              <a:avLst/>
            </a:prstGeom>
            <a:solidFill>
              <a:srgbClr val="CEC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uppieren 11"/>
          <p:cNvGrpSpPr/>
          <p:nvPr/>
        </p:nvGrpSpPr>
        <p:grpSpPr>
          <a:xfrm>
            <a:off x="2719388" y="1401763"/>
            <a:ext cx="6264275" cy="3051175"/>
            <a:chOff x="2719388" y="1401763"/>
            <a:chExt cx="6264275" cy="3051175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2719388" y="1401763"/>
              <a:ext cx="6264275" cy="3051175"/>
              <a:chOff x="2719388" y="1401763"/>
              <a:chExt cx="6264275" cy="3051175"/>
            </a:xfrm>
          </p:grpSpPr>
          <p:grpSp>
            <p:nvGrpSpPr>
              <p:cNvPr id="8203" name="Group 114"/>
              <p:cNvGrpSpPr>
                <a:grpSpLocks/>
              </p:cNvGrpSpPr>
              <p:nvPr/>
            </p:nvGrpSpPr>
            <p:grpSpPr bwMode="auto">
              <a:xfrm>
                <a:off x="2805113" y="2630488"/>
                <a:ext cx="5664200" cy="1822450"/>
                <a:chOff x="2805113" y="2495550"/>
                <a:chExt cx="5664465" cy="1823026"/>
              </a:xfrm>
            </p:grpSpPr>
            <p:sp>
              <p:nvSpPr>
                <p:cNvPr id="96" name="TextBox 79"/>
                <p:cNvSpPr txBox="1">
                  <a:spLocks noChangeArrowheads="1"/>
                </p:cNvSpPr>
                <p:nvPr/>
              </p:nvSpPr>
              <p:spPr bwMode="auto">
                <a:xfrm>
                  <a:off x="3225820" y="3734191"/>
                  <a:ext cx="5243758" cy="584385"/>
                </a:xfrm>
                <a:prstGeom prst="rect">
                  <a:avLst/>
                </a:prstGeom>
                <a:solidFill>
                  <a:srgbClr val="FFEBA2"/>
                </a:solidFill>
                <a:ln>
                  <a:noFill/>
                </a:ln>
                <a:effectLst>
                  <a:outerShdw blurRad="50800" dist="38100" dir="2700000" rotWithShape="0">
                    <a:srgbClr val="808080">
                      <a:alpha val="42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en-US" sz="1600" dirty="0" smtClean="0"/>
                    <a:t>WMO/UNEP Scientific Assessment of Ozone Depletion:</a:t>
                  </a:r>
                </a:p>
                <a:p>
                  <a:pPr algn="ctr">
                    <a:defRPr/>
                  </a:pPr>
                  <a:r>
                    <a:rPr lang="en-US" altLang="en-US" sz="1600" dirty="0" smtClean="0"/>
                    <a:t>1989, 1991, 1994, 1998, 2002, 2006, 2010, 2014, </a:t>
                  </a:r>
                  <a:r>
                    <a:rPr lang="en-US" altLang="en-US" sz="1600" b="1" dirty="0" smtClean="0">
                      <a:solidFill>
                        <a:srgbClr val="FFEBA2"/>
                      </a:solidFill>
                    </a:rPr>
                    <a:t>2014</a:t>
                  </a:r>
                  <a:endParaRPr lang="en-US" altLang="en-US" sz="1600" b="1" dirty="0" smtClean="0"/>
                </a:p>
              </p:txBody>
            </p:sp>
            <p:pic>
              <p:nvPicPr>
                <p:cNvPr id="8212" name="Picture 4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7572" y="2743200"/>
                  <a:ext cx="700087" cy="914400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13" name="Picture 44" descr="assess06-200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75443" y="2743200"/>
                  <a:ext cx="709613" cy="914400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14" name="Picture 67" descr="books.jpeg"/>
                <p:cNvPicPr preferRelativeResize="0"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05113" y="2495550"/>
                  <a:ext cx="690562" cy="9334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15" name="Picture 73" descr="assess98.gif"/>
                <p:cNvPicPr preferRelativeResize="0"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87346" y="2743200"/>
                  <a:ext cx="704850" cy="9144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16" name="Picture 69" descr="Green cover.png"/>
                <p:cNvPicPr preferRelativeResize="0"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6739" y="2746375"/>
                  <a:ext cx="704850" cy="9112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17" name="Picture 4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3900" y="2628900"/>
                  <a:ext cx="701675" cy="914400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18" name="Picture 3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8100" y="2743200"/>
                  <a:ext cx="685800" cy="914400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7" name="TextBox 77"/>
              <p:cNvSpPr txBox="1"/>
              <p:nvPr/>
            </p:nvSpPr>
            <p:spPr>
              <a:xfrm>
                <a:off x="5332413" y="1401763"/>
                <a:ext cx="3043237" cy="33972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 cmpd="sng"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latin typeface="Arial" pitchFamily="8" charset="0"/>
                    <a:ea typeface="ＭＳ Ｐゴシック" pitchFamily="8" charset="-128"/>
                  </a:rPr>
                  <a:t>Montreal Protocol -1987 (Art. 6)</a:t>
                </a:r>
              </a:p>
            </p:txBody>
          </p:sp>
          <p:cxnSp>
            <p:nvCxnSpPr>
              <p:cNvPr id="8" name="Gekrümmte Verbindung 7"/>
              <p:cNvCxnSpPr>
                <a:endCxn id="87" idx="1"/>
              </p:cNvCxnSpPr>
              <p:nvPr/>
            </p:nvCxnSpPr>
            <p:spPr bwMode="auto">
              <a:xfrm flipV="1">
                <a:off x="2719388" y="1571625"/>
                <a:ext cx="2613025" cy="522288"/>
              </a:xfrm>
              <a:prstGeom prst="curvedConnector3">
                <a:avLst>
                  <a:gd name="adj1" fmla="val 125"/>
                </a:avLst>
              </a:prstGeom>
              <a:ln>
                <a:solidFill>
                  <a:srgbClr val="000000"/>
                </a:solidFill>
                <a:headEnd type="arrow"/>
                <a:tailEnd type="none"/>
              </a:ln>
              <a:effectLst/>
              <a:ex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2" name="Grafik 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962" y="2879570"/>
                <a:ext cx="703192" cy="9108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8" name="Rechteck 87"/>
              <p:cNvSpPr/>
              <p:nvPr/>
            </p:nvSpPr>
            <p:spPr>
              <a:xfrm>
                <a:off x="8116888" y="2781300"/>
                <a:ext cx="866775" cy="110966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5166" y="2792706"/>
                <a:ext cx="838200" cy="1076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204" name="TextBox 111"/>
            <p:cNvSpPr txBox="1">
              <a:spLocks noChangeArrowheads="1"/>
            </p:cNvSpPr>
            <p:nvPr/>
          </p:nvSpPr>
          <p:spPr bwMode="auto">
            <a:xfrm>
              <a:off x="7820513" y="4110038"/>
              <a:ext cx="63991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dirty="0" smtClean="0">
                  <a:ea typeface="MS PGothic" pitchFamily="34" charset="-128"/>
                </a:rPr>
                <a:t>2018</a:t>
              </a:r>
              <a:endParaRPr lang="en-US" altLang="en-US" sz="1600" b="1" dirty="0">
                <a:ea typeface="MS PGothic" pitchFamily="34" charset="-128"/>
              </a:endParaRPr>
            </a:p>
          </p:txBody>
        </p:sp>
      </p:grpSp>
      <p:sp>
        <p:nvSpPr>
          <p:cNvPr id="84" name="TextBox 77"/>
          <p:cNvSpPr txBox="1"/>
          <p:nvPr/>
        </p:nvSpPr>
        <p:spPr>
          <a:xfrm>
            <a:off x="2497138" y="981075"/>
            <a:ext cx="3424237" cy="338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Arial" pitchFamily="8" charset="0"/>
                <a:ea typeface="ＭＳ Ｐゴシック" pitchFamily="8" charset="-128"/>
              </a:rPr>
              <a:t>Vienna Convention – 1985 (Art. 3)</a:t>
            </a:r>
          </a:p>
        </p:txBody>
      </p:sp>
      <p:cxnSp>
        <p:nvCxnSpPr>
          <p:cNvPr id="101" name="Gekrümmte Verbindung 100"/>
          <p:cNvCxnSpPr>
            <a:endCxn id="84" idx="1"/>
          </p:cNvCxnSpPr>
          <p:nvPr/>
        </p:nvCxnSpPr>
        <p:spPr bwMode="auto">
          <a:xfrm rot="5400000" flipH="1" flipV="1">
            <a:off x="1911350" y="1508126"/>
            <a:ext cx="942975" cy="228600"/>
          </a:xfrm>
          <a:prstGeom prst="curvedConnector2">
            <a:avLst/>
          </a:prstGeom>
          <a:ln>
            <a:solidFill>
              <a:srgbClr val="000000"/>
            </a:solidFill>
            <a:headEnd type="arrow"/>
            <a:tailEnd type="none"/>
          </a:ln>
          <a:effectLst/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3"/>
          <p:cNvCxnSpPr/>
          <p:nvPr/>
        </p:nvCxnSpPr>
        <p:spPr bwMode="auto">
          <a:xfrm flipV="1">
            <a:off x="7805053" y="2128218"/>
            <a:ext cx="975600" cy="62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29"/>
          <p:cNvCxnSpPr/>
          <p:nvPr/>
        </p:nvCxnSpPr>
        <p:spPr bwMode="auto">
          <a:xfrm rot="5400000">
            <a:off x="8129614" y="2187832"/>
            <a:ext cx="136525" cy="142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33"/>
          <p:cNvCxnSpPr/>
          <p:nvPr/>
        </p:nvCxnSpPr>
        <p:spPr bwMode="auto">
          <a:xfrm rot="5400000">
            <a:off x="8307304" y="2187832"/>
            <a:ext cx="136525" cy="142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36"/>
          <p:cNvCxnSpPr/>
          <p:nvPr/>
        </p:nvCxnSpPr>
        <p:spPr bwMode="auto">
          <a:xfrm rot="5400000">
            <a:off x="7951212" y="2188543"/>
            <a:ext cx="13652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37"/>
          <p:cNvCxnSpPr/>
          <p:nvPr/>
        </p:nvCxnSpPr>
        <p:spPr bwMode="auto">
          <a:xfrm rot="5400000">
            <a:off x="8486416" y="2187832"/>
            <a:ext cx="136525" cy="142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40"/>
          <p:cNvSpPr txBox="1">
            <a:spLocks noChangeArrowheads="1"/>
          </p:cNvSpPr>
          <p:nvPr/>
        </p:nvSpPr>
        <p:spPr bwMode="auto">
          <a:xfrm>
            <a:off x="8440897" y="1840185"/>
            <a:ext cx="5822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 smtClean="0">
                <a:latin typeface="Arial Bold" charset="0"/>
                <a:ea typeface="MS PGothic" pitchFamily="34" charset="-128"/>
              </a:rPr>
              <a:t>2020</a:t>
            </a:r>
            <a:endParaRPr lang="en-US" altLang="en-US" sz="1400" b="1" dirty="0">
              <a:latin typeface="Arial Bold" charset="0"/>
              <a:ea typeface="MS PGothic" pitchFamily="34" charset="-128"/>
            </a:endParaRPr>
          </a:p>
        </p:txBody>
      </p:sp>
      <p:cxnSp>
        <p:nvCxnSpPr>
          <p:cNvPr id="136" name="Straight Connector 73"/>
          <p:cNvCxnSpPr/>
          <p:nvPr/>
        </p:nvCxnSpPr>
        <p:spPr bwMode="auto">
          <a:xfrm rot="5400000">
            <a:off x="8655739" y="223458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/>
          <p:cNvGrpSpPr/>
          <p:nvPr/>
        </p:nvGrpSpPr>
        <p:grpSpPr>
          <a:xfrm>
            <a:off x="2704189" y="4621239"/>
            <a:ext cx="6059892" cy="1868482"/>
            <a:chOff x="2704189" y="4621239"/>
            <a:chExt cx="6059892" cy="1868482"/>
          </a:xfrm>
        </p:grpSpPr>
        <p:sp>
          <p:nvSpPr>
            <p:cNvPr id="5" name="Rechteck 4"/>
            <p:cNvSpPr/>
            <p:nvPr/>
          </p:nvSpPr>
          <p:spPr>
            <a:xfrm>
              <a:off x="3256690" y="4703477"/>
              <a:ext cx="4377672" cy="338554"/>
            </a:xfrm>
            <a:prstGeom prst="rect">
              <a:avLst/>
            </a:prstGeom>
            <a:solidFill>
              <a:srgbClr val="FFEBA2"/>
            </a:solidFill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ea typeface="ＭＳ Ｐゴシック" pitchFamily="34" charset="-128"/>
                </a:rPr>
                <a:t>Technology and Economic Assessment Panel </a:t>
              </a:r>
            </a:p>
          </p:txBody>
        </p:sp>
        <p:sp>
          <p:nvSpPr>
            <p:cNvPr id="6" name="Rechteck 5"/>
            <p:cNvSpPr/>
            <p:nvPr/>
          </p:nvSpPr>
          <p:spPr>
            <a:xfrm>
              <a:off x="2704189" y="5369511"/>
              <a:ext cx="3978332" cy="338554"/>
            </a:xfrm>
            <a:prstGeom prst="rect">
              <a:avLst/>
            </a:prstGeom>
            <a:solidFill>
              <a:srgbClr val="FFEBA2"/>
            </a:solidFill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ea typeface="ＭＳ Ｐゴシック" pitchFamily="34" charset="-128"/>
                </a:rPr>
                <a:t>Environmental Effects Assessment Panel </a:t>
              </a: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669" y="5085184"/>
              <a:ext cx="983683" cy="140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4621239"/>
              <a:ext cx="951721" cy="141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8323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uppieren 3"/>
          <p:cNvGrpSpPr>
            <a:grpSpLocks/>
          </p:cNvGrpSpPr>
          <p:nvPr/>
        </p:nvGrpSpPr>
        <p:grpSpPr bwMode="auto">
          <a:xfrm>
            <a:off x="179388" y="3743325"/>
            <a:ext cx="4510087" cy="2278063"/>
            <a:chOff x="179388" y="4750330"/>
            <a:chExt cx="3713162" cy="1831445"/>
          </a:xfrm>
        </p:grpSpPr>
        <p:pic>
          <p:nvPicPr>
            <p:cNvPr id="3482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35" t="67061"/>
            <a:stretch>
              <a:fillRect/>
            </a:stretch>
          </p:blipFill>
          <p:spPr bwMode="auto">
            <a:xfrm>
              <a:off x="179388" y="4787153"/>
              <a:ext cx="3713162" cy="1794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235" t="6706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9" name="Rechteck 11"/>
            <p:cNvSpPr>
              <a:spLocks noChangeArrowheads="1"/>
            </p:cNvSpPr>
            <p:nvPr/>
          </p:nvSpPr>
          <p:spPr bwMode="auto">
            <a:xfrm>
              <a:off x="2051720" y="4787152"/>
              <a:ext cx="1830148" cy="362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34830" name="Rechteck 12"/>
            <p:cNvSpPr>
              <a:spLocks noChangeArrowheads="1"/>
            </p:cNvSpPr>
            <p:nvPr/>
          </p:nvSpPr>
          <p:spPr bwMode="auto">
            <a:xfrm>
              <a:off x="326933" y="4750330"/>
              <a:ext cx="392771" cy="362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</p:grp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186706" y="404813"/>
            <a:ext cx="66976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2D4B9B"/>
                </a:solidFill>
                <a:ea typeface="WenQuanYi Micro Hei" charset="0"/>
                <a:cs typeface="WenQuanYi Micro Hei" charset="0"/>
              </a:rPr>
              <a:t>Strat. </a:t>
            </a:r>
            <a:r>
              <a:rPr lang="en-US" altLang="en-US" sz="2400" b="1" dirty="0">
                <a:solidFill>
                  <a:srgbClr val="2D4B9B"/>
                </a:solidFill>
                <a:ea typeface="WenQuanYi Micro Hei" charset="0"/>
                <a:cs typeface="WenQuanYi Micro Hei" charset="0"/>
              </a:rPr>
              <a:t>cooling due to CO</a:t>
            </a:r>
            <a:r>
              <a:rPr lang="en-US" altLang="en-US" sz="2400" b="1" baseline="-25000" dirty="0">
                <a:solidFill>
                  <a:srgbClr val="2D4B9B"/>
                </a:solidFill>
                <a:ea typeface="WenQuanYi Micro Hei" charset="0"/>
                <a:cs typeface="WenQuanYi Micro Hei" charset="0"/>
              </a:rPr>
              <a:t>2</a:t>
            </a:r>
            <a:r>
              <a:rPr lang="en-US" altLang="en-US" sz="2400" b="1" dirty="0">
                <a:solidFill>
                  <a:srgbClr val="2D4B9B"/>
                </a:solidFill>
                <a:ea typeface="WenQuanYi Micro Hei" charset="0"/>
                <a:cs typeface="WenQuanYi Micro Hei" charset="0"/>
              </a:rPr>
              <a:t> increase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646363" y="4222750"/>
            <a:ext cx="19478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ea typeface="WenQuanYi Micro Hei" charset="0"/>
                <a:cs typeface="WenQuanYi Micro Hei" charset="0"/>
              </a:rPr>
              <a:t>NOAA </a:t>
            </a:r>
            <a:r>
              <a:rPr lang="en-US" altLang="en-US">
                <a:solidFill>
                  <a:srgbClr val="66FF33"/>
                </a:solidFill>
                <a:ea typeface="WenQuanYi Micro Hei" charset="0"/>
                <a:cs typeface="WenQuanYi Micro Hei" charset="0"/>
              </a:rPr>
              <a:t>RSS </a:t>
            </a:r>
            <a:r>
              <a:rPr lang="en-US" altLang="en-US">
                <a:solidFill>
                  <a:srgbClr val="CC0099"/>
                </a:solidFill>
                <a:ea typeface="WenQuanYi Micro Hei" charset="0"/>
                <a:cs typeface="WenQuanYi Micro Hei" charset="0"/>
              </a:rPr>
              <a:t>UAH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 flipH="1">
            <a:off x="4084638" y="6088063"/>
            <a:ext cx="3268662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i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Thompson et al. , Nature, 2012</a:t>
            </a:r>
          </a:p>
        </p:txBody>
      </p:sp>
      <p:sp>
        <p:nvSpPr>
          <p:cNvPr id="34822" name="Textfeld 1"/>
          <p:cNvSpPr txBox="1">
            <a:spLocks noChangeArrowheads="1"/>
          </p:cNvSpPr>
          <p:nvPr/>
        </p:nvSpPr>
        <p:spPr bwMode="auto">
          <a:xfrm>
            <a:off x="4932363" y="1125538"/>
            <a:ext cx="403225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400"/>
              <a:t>Upper stratospheric cooling largely due to increasing CO</a:t>
            </a:r>
            <a:r>
              <a:rPr lang="de-DE" altLang="en-US" sz="2400" baseline="-25000"/>
              <a:t>2</a:t>
            </a:r>
            <a:r>
              <a:rPr lang="de-DE" altLang="en-US" sz="2400"/>
              <a:t> (traps IR from below, radiates to space)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400"/>
              <a:t>Volcanoes!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400"/>
              <a:t>Lower stratospheric cooling largely due to declining O3 (less heating) </a:t>
            </a:r>
            <a:endParaRPr lang="en-US" altLang="en-US" sz="2400"/>
          </a:p>
        </p:txBody>
      </p:sp>
      <p:grpSp>
        <p:nvGrpSpPr>
          <p:cNvPr id="34823" name="Gruppieren 4"/>
          <p:cNvGrpSpPr>
            <a:grpSpLocks/>
          </p:cNvGrpSpPr>
          <p:nvPr/>
        </p:nvGrpSpPr>
        <p:grpSpPr bwMode="auto">
          <a:xfrm>
            <a:off x="179388" y="981075"/>
            <a:ext cx="4497387" cy="2303463"/>
            <a:chOff x="179388" y="981075"/>
            <a:chExt cx="3713162" cy="1697579"/>
          </a:xfrm>
        </p:grpSpPr>
        <p:pic>
          <p:nvPicPr>
            <p:cNvPr id="348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35" b="68842"/>
            <a:stretch>
              <a:fillRect/>
            </a:stretch>
          </p:blipFill>
          <p:spPr bwMode="auto">
            <a:xfrm>
              <a:off x="179388" y="981075"/>
              <a:ext cx="3713162" cy="1697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235" b="6884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7" name="Rechteck 2"/>
            <p:cNvSpPr>
              <a:spLocks noChangeArrowheads="1"/>
            </p:cNvSpPr>
            <p:nvPr/>
          </p:nvSpPr>
          <p:spPr bwMode="auto">
            <a:xfrm>
              <a:off x="899592" y="2171700"/>
              <a:ext cx="1136377" cy="506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</p:grpSp>
      <p:sp>
        <p:nvSpPr>
          <p:cNvPr id="34824" name="Text Box 3"/>
          <p:cNvSpPr txBox="1">
            <a:spLocks noChangeArrowheads="1"/>
          </p:cNvSpPr>
          <p:nvPr/>
        </p:nvSpPr>
        <p:spPr bwMode="auto">
          <a:xfrm>
            <a:off x="950913" y="2555875"/>
            <a:ext cx="1223962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ea typeface="WenQuanYi Micro Hei" charset="0"/>
                <a:cs typeface="WenQuanYi Micro Hei" charset="0"/>
              </a:rPr>
              <a:t>NOAA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00FF"/>
                </a:solidFill>
                <a:ea typeface="WenQuanYi Micro Hei" charset="0"/>
                <a:cs typeface="WenQuanYi Micro Hei" charset="0"/>
              </a:rPr>
              <a:t>MetOffice</a:t>
            </a:r>
          </a:p>
        </p:txBody>
      </p:sp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3924300" y="2278063"/>
            <a:ext cx="669925" cy="1150937"/>
          </a:xfrm>
          <a:prstGeom prst="ellipse">
            <a:avLst/>
          </a:prstGeom>
          <a:noFill/>
          <a:ln w="3175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8800">
                <a:solidFill>
                  <a:srgbClr val="FF00FF"/>
                </a:solidFill>
              </a:rPr>
              <a:t>?</a:t>
            </a:r>
            <a:endParaRPr lang="en-US" altLang="en-US" sz="880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5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"/>
          <p:cNvGrpSpPr>
            <a:grpSpLocks/>
          </p:cNvGrpSpPr>
          <p:nvPr/>
        </p:nvGrpSpPr>
        <p:grpSpPr bwMode="auto">
          <a:xfrm>
            <a:off x="971550" y="1052513"/>
            <a:ext cx="6983413" cy="5435600"/>
            <a:chOff x="612" y="572"/>
            <a:chExt cx="4399" cy="3424"/>
          </a:xfrm>
        </p:grpSpPr>
        <p:graphicFrame>
          <p:nvGraphicFramePr>
            <p:cNvPr id="35850" name="Object 2"/>
            <p:cNvGraphicFramePr>
              <a:graphicFrameLocks noChangeAspect="1"/>
            </p:cNvGraphicFramePr>
            <p:nvPr/>
          </p:nvGraphicFramePr>
          <p:xfrm>
            <a:off x="612" y="572"/>
            <a:ext cx="4399" cy="34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4" r:id="rId4" imgW="8492548" imgH="6611374" progId="">
                    <p:embed/>
                  </p:oleObj>
                </mc:Choice>
                <mc:Fallback>
                  <p:oleObj r:id="rId4" imgW="8492548" imgH="661137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572"/>
                          <a:ext cx="4399" cy="34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51" name="Text Box 3"/>
            <p:cNvSpPr txBox="1">
              <a:spLocks noChangeArrowheads="1"/>
            </p:cNvSpPr>
            <p:nvPr/>
          </p:nvSpPr>
          <p:spPr bwMode="auto">
            <a:xfrm>
              <a:off x="612" y="572"/>
              <a:ext cx="4399" cy="3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</p:grp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115715" y="404813"/>
            <a:ext cx="66246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2D4B9B"/>
                </a:solidFill>
                <a:ea typeface="WenQuanYi Micro Hei" charset="0"/>
                <a:cs typeface="WenQuanYi Micro Hei" charset="0"/>
              </a:rPr>
              <a:t>Strat. </a:t>
            </a:r>
            <a:r>
              <a:rPr lang="en-US" altLang="en-US" sz="2400" b="1" dirty="0">
                <a:solidFill>
                  <a:srgbClr val="2D4B9B"/>
                </a:solidFill>
                <a:ea typeface="WenQuanYi Micro Hei" charset="0"/>
                <a:cs typeface="WenQuanYi Micro Hei" charset="0"/>
              </a:rPr>
              <a:t>cooling due to CO</a:t>
            </a:r>
            <a:r>
              <a:rPr lang="en-US" altLang="en-US" sz="2400" b="1" baseline="-25000" dirty="0">
                <a:solidFill>
                  <a:srgbClr val="2D4B9B"/>
                </a:solidFill>
                <a:ea typeface="WenQuanYi Micro Hei" charset="0"/>
                <a:cs typeface="WenQuanYi Micro Hei" charset="0"/>
              </a:rPr>
              <a:t>2</a:t>
            </a:r>
            <a:r>
              <a:rPr lang="en-US" altLang="en-US" sz="2400" b="1" dirty="0">
                <a:solidFill>
                  <a:srgbClr val="2D4B9B"/>
                </a:solidFill>
                <a:ea typeface="WenQuanYi Micro Hei" charset="0"/>
                <a:cs typeface="WenQuanYi Micro Hei" charset="0"/>
              </a:rPr>
              <a:t> increase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4017963" y="1617663"/>
            <a:ext cx="36718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FF00"/>
                </a:solidFill>
                <a:ea typeface="WenQuanYi Micro Hei" charset="0"/>
                <a:cs typeface="WenQuanYi Micro Hei" charset="0"/>
              </a:rPr>
              <a:t>SSU 27/</a:t>
            </a:r>
            <a:r>
              <a:rPr lang="en-US" altLang="en-US" b="1">
                <a:solidFill>
                  <a:srgbClr val="006600"/>
                </a:solidFill>
                <a:ea typeface="WenQuanYi Micro Hei" charset="0"/>
                <a:cs typeface="WenQuanYi Micro Hei" charset="0"/>
              </a:rPr>
              <a:t>3</a:t>
            </a:r>
            <a:r>
              <a:rPr lang="en-US" altLang="en-US" b="1">
                <a:solidFill>
                  <a:srgbClr val="00FF00"/>
                </a:solidFill>
                <a:ea typeface="WenQuanYi Micro Hei" charset="0"/>
                <a:cs typeface="WenQuanYi Micro Hei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(</a:t>
            </a:r>
            <a:r>
              <a:rPr lang="en-US" altLang="en-US" sz="1400" b="1">
                <a:solidFill>
                  <a:srgbClr val="00FF00"/>
                </a:solidFill>
                <a:ea typeface="WenQuanYi Micro Hei" charset="0"/>
                <a:cs typeface="WenQuanYi Micro Hei" charset="0"/>
              </a:rPr>
              <a:t>Randel et al. JGR, 2009;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rgbClr val="00FF00"/>
                </a:solidFill>
                <a:ea typeface="WenQuanYi Micro Hei" charset="0"/>
                <a:cs typeface="WenQuanYi Micro Hei" charset="0"/>
              </a:rPr>
              <a:t>                   </a:t>
            </a:r>
            <a:r>
              <a:rPr lang="en-US" altLang="en-US" sz="1400" b="1">
                <a:solidFill>
                  <a:srgbClr val="006600"/>
                </a:solidFill>
                <a:ea typeface="WenQuanYi Micro Hei" charset="0"/>
                <a:cs typeface="WenQuanYi Micro Hei" charset="0"/>
              </a:rPr>
              <a:t>Wang &amp; Zou, JClim, 2012</a:t>
            </a: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)</a:t>
            </a:r>
            <a:r>
              <a:rPr lang="en-US" altLang="en-US" b="1">
                <a:solidFill>
                  <a:srgbClr val="00FF00"/>
                </a:solidFill>
                <a:ea typeface="WenQuanYi Micro Hei" charset="0"/>
                <a:cs typeface="WenQuanYi Micro Hei" charset="0"/>
              </a:rPr>
              <a:t> </a:t>
            </a:r>
            <a:r>
              <a:rPr lang="en-US" altLang="en-US" b="1">
                <a:solidFill>
                  <a:srgbClr val="9900CC"/>
                </a:solidFill>
                <a:ea typeface="WenQuanYi Micro Hei" charset="0"/>
                <a:cs typeface="WenQuanYi Micro Hei" charset="0"/>
              </a:rPr>
              <a:t> </a:t>
            </a:r>
            <a:r>
              <a:rPr lang="en-US" altLang="en-US" b="1">
                <a:solidFill>
                  <a:srgbClr val="800080"/>
                </a:solidFill>
                <a:ea typeface="WenQuanYi Micro Hei" charset="0"/>
                <a:cs typeface="WenQuanYi Micro Hei" charset="0"/>
              </a:rPr>
              <a:t>AMSU 14</a:t>
            </a:r>
            <a:r>
              <a:rPr lang="en-US" altLang="en-US" b="1">
                <a:solidFill>
                  <a:srgbClr val="9900CC"/>
                </a:solidFill>
                <a:ea typeface="WenQuanYi Micro Hei" charset="0"/>
                <a:cs typeface="WenQuanYi Micro Hei" charset="0"/>
              </a:rPr>
              <a:t>,</a:t>
            </a:r>
            <a:r>
              <a:rPr lang="en-US" altLang="en-US" b="1">
                <a:solidFill>
                  <a:srgbClr val="FF00FF"/>
                </a:solidFill>
                <a:ea typeface="WenQuanYi Micro Hei" charset="0"/>
                <a:cs typeface="WenQuanYi Micro Hei" charset="0"/>
              </a:rPr>
              <a:t>13</a:t>
            </a:r>
            <a:r>
              <a:rPr lang="en-US" altLang="en-US" b="1">
                <a:solidFill>
                  <a:srgbClr val="FF0000"/>
                </a:solidFill>
                <a:ea typeface="WenQuanYi Micro Hei" charset="0"/>
                <a:cs typeface="WenQuanYi Micro Hei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(</a:t>
            </a:r>
            <a:r>
              <a:rPr lang="en-US" altLang="en-US" sz="14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Funatsu, JGR, 2011</a:t>
            </a: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FF9900"/>
                </a:solidFill>
                <a:ea typeface="WenQuanYi Micro Hei" charset="0"/>
                <a:cs typeface="WenQuanYi Micro Hei" charset="0"/>
              </a:rPr>
              <a:t>MIPAS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FF0000"/>
                </a:solidFill>
                <a:ea typeface="WenQuanYi Micro Hei" charset="0"/>
                <a:cs typeface="WenQuanYi Micro Hei" charset="0"/>
              </a:rPr>
              <a:t>Rockets (</a:t>
            </a:r>
            <a:r>
              <a:rPr lang="en-US" altLang="en-US" sz="1400" b="1">
                <a:solidFill>
                  <a:srgbClr val="FF0000"/>
                </a:solidFill>
                <a:ea typeface="WenQuanYi Micro Hei" charset="0"/>
                <a:cs typeface="WenQuanYi Micro Hei" charset="0"/>
              </a:rPr>
              <a:t>Dunkerton et al. JGR, 1998</a:t>
            </a:r>
            <a:r>
              <a:rPr lang="en-US" altLang="en-US" b="1">
                <a:solidFill>
                  <a:srgbClr val="FF0000"/>
                </a:solidFill>
                <a:ea typeface="WenQuanYi Micro Hei" charset="0"/>
                <a:cs typeface="WenQuanYi Micro Hei" charset="0"/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FF"/>
                </a:solidFill>
                <a:ea typeface="WenQuanYi Micro Hei" charset="0"/>
                <a:cs typeface="WenQuanYi Micro Hei" charset="0"/>
              </a:rPr>
              <a:t>4 Lidars</a:t>
            </a: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1835150" y="5445125"/>
            <a:ext cx="2452688" cy="482600"/>
            <a:chOff x="1156" y="3430"/>
            <a:chExt cx="1545" cy="304"/>
          </a:xfrm>
        </p:grpSpPr>
        <p:grpSp>
          <p:nvGrpSpPr>
            <p:cNvPr id="35846" name="Group 7"/>
            <p:cNvGrpSpPr>
              <a:grpSpLocks/>
            </p:cNvGrpSpPr>
            <p:nvPr/>
          </p:nvGrpSpPr>
          <p:grpSpPr bwMode="auto">
            <a:xfrm>
              <a:off x="1156" y="3453"/>
              <a:ext cx="181" cy="225"/>
              <a:chOff x="1156" y="3453"/>
              <a:chExt cx="181" cy="225"/>
            </a:xfrm>
          </p:grpSpPr>
          <p:sp>
            <p:nvSpPr>
              <p:cNvPr id="35848" name="Rectangle 8"/>
              <p:cNvSpPr>
                <a:spLocks noChangeArrowheads="1"/>
              </p:cNvSpPr>
              <p:nvPr/>
            </p:nvSpPr>
            <p:spPr bwMode="auto">
              <a:xfrm>
                <a:off x="1159" y="3453"/>
                <a:ext cx="177" cy="225"/>
              </a:xfrm>
              <a:prstGeom prst="rect">
                <a:avLst/>
              </a:prstGeom>
              <a:solidFill>
                <a:srgbClr val="C0C0C0"/>
              </a:solidFill>
              <a:ln w="25560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35849" name="Line 9"/>
              <p:cNvSpPr>
                <a:spLocks noChangeShapeType="1"/>
              </p:cNvSpPr>
              <p:nvPr/>
            </p:nvSpPr>
            <p:spPr bwMode="auto">
              <a:xfrm>
                <a:off x="1156" y="3567"/>
                <a:ext cx="177" cy="0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847" name="Text Box 10"/>
            <p:cNvSpPr txBox="1">
              <a:spLocks noChangeArrowheads="1"/>
            </p:cNvSpPr>
            <p:nvPr/>
          </p:nvSpPr>
          <p:spPr bwMode="auto">
            <a:xfrm>
              <a:off x="1351" y="3430"/>
              <a:ext cx="1350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ea typeface="WenQuanYi Micro Hei" charset="0"/>
                  <a:cs typeface="WenQuanYi Micro Hei" charset="0"/>
                </a:rPr>
                <a:t>CCMVAL1</a:t>
              </a:r>
            </a:p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ea typeface="WenQuanYi Micro Hei" charset="0"/>
                  <a:cs typeface="WenQuanYi Micro Hei" charset="0"/>
                </a:rPr>
                <a:t>Eyring et al., JGR, 2007</a:t>
              </a:r>
              <a:r>
                <a:rPr lang="en-US" altLang="en-US">
                  <a:solidFill>
                    <a:srgbClr val="000000"/>
                  </a:solidFill>
                  <a:ea typeface="WenQuanYi Micro Hei" charset="0"/>
                  <a:cs typeface="WenQuanYi Micro Hei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196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Increases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Antarctica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6" y="969094"/>
            <a:ext cx="73279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229899" y="5691717"/>
            <a:ext cx="27622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September total </a:t>
            </a:r>
            <a:r>
              <a:rPr lang="de-DE" b="1" dirty="0" err="1" smtClean="0"/>
              <a:t>ozone</a:t>
            </a:r>
            <a:endParaRPr lang="de-DE" b="1" dirty="0" smtClean="0"/>
          </a:p>
          <a:p>
            <a:r>
              <a:rPr lang="de-DE" sz="1600" dirty="0" smtClean="0"/>
              <a:t>ozonewatch.gsfc.nasa.gov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75930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climate effects of ozone depletion</a:t>
            </a:r>
            <a:endParaRPr lang="en-US" altLang="en-US" smtClean="0"/>
          </a:p>
        </p:txBody>
      </p:sp>
      <p:sp>
        <p:nvSpPr>
          <p:cNvPr id="56324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0" y="6597650"/>
            <a:ext cx="3709988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mtClean="0"/>
              <a:t>FEHP – 09/2014</a:t>
            </a:r>
          </a:p>
        </p:txBody>
      </p:sp>
      <p:sp>
        <p:nvSpPr>
          <p:cNvPr id="56325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8BE07E-B18E-454A-81D4-02D19DF70398}" type="slidenum">
              <a:rPr lang="de-DE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de-DE" altLang="en-US" smtClean="0"/>
          </a:p>
        </p:txBody>
      </p:sp>
      <p:sp>
        <p:nvSpPr>
          <p:cNvPr id="56326" name="Textfeld 15"/>
          <p:cNvSpPr txBox="1">
            <a:spLocks noChangeArrowheads="1"/>
          </p:cNvSpPr>
          <p:nvPr/>
        </p:nvSpPr>
        <p:spPr bwMode="auto">
          <a:xfrm>
            <a:off x="6156325" y="6080125"/>
            <a:ext cx="2987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400"/>
              <a:t>no clear effect in NH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541493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4427984" y="1052736"/>
            <a:ext cx="4465191" cy="3362890"/>
            <a:chOff x="4427984" y="1052736"/>
            <a:chExt cx="4465191" cy="3362890"/>
          </a:xfrm>
        </p:grpSpPr>
        <p:grpSp>
          <p:nvGrpSpPr>
            <p:cNvPr id="15" name="Gruppieren 14"/>
            <p:cNvGrpSpPr>
              <a:grpSpLocks noChangeAspect="1"/>
            </p:cNvGrpSpPr>
            <p:nvPr/>
          </p:nvGrpSpPr>
          <p:grpSpPr>
            <a:xfrm>
              <a:off x="4427984" y="1052736"/>
              <a:ext cx="4465191" cy="2981999"/>
              <a:chOff x="485775" y="700088"/>
              <a:chExt cx="8172450" cy="5457825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775" y="700088"/>
                <a:ext cx="8172450" cy="5457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968" y="4869160"/>
                <a:ext cx="4010025" cy="53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Textfeld 23"/>
            <p:cNvSpPr txBox="1"/>
            <p:nvPr/>
          </p:nvSpPr>
          <p:spPr>
            <a:xfrm>
              <a:off x="4803075" y="4077072"/>
              <a:ext cx="2515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d</a:t>
              </a:r>
              <a:r>
                <a:rPr lang="de-DE" sz="1600" dirty="0" smtClean="0"/>
                <a:t>e Laat et al., QOS, 2016</a:t>
              </a:r>
              <a:endParaRPr lang="en-US" sz="16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increases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Antarctica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4452279" y="1052736"/>
            <a:ext cx="4450140" cy="3009413"/>
            <a:chOff x="251520" y="1715731"/>
            <a:chExt cx="4450140" cy="3009413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15731"/>
              <a:ext cx="4450140" cy="300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253" y="4055627"/>
              <a:ext cx="2320747" cy="27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pieren 19"/>
          <p:cNvGrpSpPr>
            <a:grpSpLocks noChangeAspect="1"/>
          </p:cNvGrpSpPr>
          <p:nvPr/>
        </p:nvGrpSpPr>
        <p:grpSpPr>
          <a:xfrm>
            <a:off x="4427984" y="1052736"/>
            <a:ext cx="4465191" cy="2981999"/>
            <a:chOff x="485775" y="700088"/>
            <a:chExt cx="8172450" cy="545782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" y="700088"/>
              <a:ext cx="8172450" cy="545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4869160"/>
              <a:ext cx="4010025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uppieren 8"/>
          <p:cNvGrpSpPr/>
          <p:nvPr/>
        </p:nvGrpSpPr>
        <p:grpSpPr>
          <a:xfrm>
            <a:off x="251272" y="944043"/>
            <a:ext cx="4032696" cy="3471583"/>
            <a:chOff x="251272" y="944043"/>
            <a:chExt cx="4032696" cy="347158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272" y="944043"/>
              <a:ext cx="4032696" cy="317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827584" y="4077072"/>
              <a:ext cx="3081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Chipperfield et al., Nature, 2017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935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Increases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Antarctica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8" name="Textfeld 7"/>
          <p:cNvSpPr txBox="1"/>
          <p:nvPr/>
        </p:nvSpPr>
        <p:spPr>
          <a:xfrm>
            <a:off x="397891" y="5970766"/>
            <a:ext cx="3093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Kuttipurath</a:t>
            </a:r>
            <a:r>
              <a:rPr lang="de-DE" sz="1600" dirty="0" smtClean="0"/>
              <a:t> &amp; Nair, Nature, 2017</a:t>
            </a:r>
            <a:endParaRPr lang="en-US" sz="1600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467544" y="1196752"/>
            <a:ext cx="3731548" cy="4680520"/>
            <a:chOff x="633110" y="980728"/>
            <a:chExt cx="3731548" cy="4680520"/>
          </a:xfrm>
        </p:grpSpPr>
        <p:grpSp>
          <p:nvGrpSpPr>
            <p:cNvPr id="5" name="Gruppieren 4"/>
            <p:cNvGrpSpPr>
              <a:grpSpLocks noChangeAspect="1"/>
            </p:cNvGrpSpPr>
            <p:nvPr/>
          </p:nvGrpSpPr>
          <p:grpSpPr>
            <a:xfrm>
              <a:off x="1043608" y="980728"/>
              <a:ext cx="3321050" cy="4387153"/>
              <a:chOff x="302816" y="980728"/>
              <a:chExt cx="4061842" cy="5365750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980728"/>
                <a:ext cx="3321050" cy="5365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816" y="1003300"/>
                <a:ext cx="812800" cy="485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feld 8"/>
            <p:cNvSpPr txBox="1"/>
            <p:nvPr/>
          </p:nvSpPr>
          <p:spPr>
            <a:xfrm>
              <a:off x="1855606" y="5261138"/>
              <a:ext cx="21403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O</a:t>
              </a:r>
              <a:r>
                <a:rPr lang="de-DE" sz="2000" baseline="-25000" dirty="0" smtClean="0"/>
                <a:t>3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trend</a:t>
              </a:r>
              <a:r>
                <a:rPr lang="de-DE" sz="2000" dirty="0" smtClean="0"/>
                <a:t> [%/</a:t>
              </a:r>
              <a:r>
                <a:rPr lang="de-DE" sz="2000" dirty="0" err="1" smtClean="0"/>
                <a:t>year</a:t>
              </a:r>
              <a:r>
                <a:rPr lang="de-DE" sz="2000" dirty="0" smtClean="0"/>
                <a:t>]</a:t>
              </a:r>
              <a:endParaRPr lang="en-US" sz="2000" dirty="0"/>
            </a:p>
          </p:txBody>
        </p:sp>
        <p:sp>
          <p:nvSpPr>
            <p:cNvPr id="10" name="Textfeld 9"/>
            <p:cNvSpPr txBox="1"/>
            <p:nvPr/>
          </p:nvSpPr>
          <p:spPr>
            <a:xfrm rot="16200000">
              <a:off x="-660995" y="2782431"/>
              <a:ext cx="29883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p</a:t>
              </a:r>
              <a:r>
                <a:rPr lang="de-DE" sz="2000" dirty="0" smtClean="0"/>
                <a:t>otential </a:t>
              </a:r>
              <a:r>
                <a:rPr lang="de-DE" sz="2000" dirty="0" err="1" smtClean="0"/>
                <a:t>temperature</a:t>
              </a:r>
              <a:r>
                <a:rPr lang="de-DE" sz="2000" dirty="0" smtClean="0"/>
                <a:t> [K]</a:t>
              </a:r>
              <a:endParaRPr lang="en-US" sz="20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1710930" y="1239538"/>
              <a:ext cx="111408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sz="2000" dirty="0" smtClean="0"/>
                <a:t>SON</a:t>
              </a:r>
            </a:p>
            <a:p>
              <a:r>
                <a:rPr lang="de-DE" sz="1400" dirty="0" smtClean="0"/>
                <a:t>2000 </a:t>
              </a:r>
              <a:r>
                <a:rPr lang="de-DE" sz="1400" dirty="0" err="1" smtClean="0"/>
                <a:t>baseline</a:t>
              </a:r>
              <a:endParaRPr lang="en-US" sz="1400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855605" y="2564904"/>
              <a:ext cx="9797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solidFill>
                    <a:srgbClr val="FFCC00"/>
                  </a:solidFill>
                </a:rPr>
                <a:t>decline</a:t>
              </a:r>
              <a:endParaRPr lang="de-DE" b="1" dirty="0" smtClean="0">
                <a:solidFill>
                  <a:srgbClr val="FFCC00"/>
                </a:solidFill>
              </a:endParaRPr>
            </a:p>
            <a:p>
              <a:r>
                <a:rPr lang="de-DE" b="1" dirty="0" err="1">
                  <a:solidFill>
                    <a:srgbClr val="FFCC00"/>
                  </a:solidFill>
                </a:rPr>
                <a:t>u</a:t>
              </a:r>
              <a:r>
                <a:rPr lang="de-DE" b="1" dirty="0" err="1" smtClean="0">
                  <a:solidFill>
                    <a:srgbClr val="FFCC00"/>
                  </a:solidFill>
                </a:rPr>
                <a:t>ntil</a:t>
              </a:r>
              <a:endParaRPr lang="de-DE" b="1" dirty="0" smtClean="0">
                <a:solidFill>
                  <a:srgbClr val="FFCC00"/>
                </a:solidFill>
              </a:endParaRPr>
            </a:p>
            <a:p>
              <a:r>
                <a:rPr lang="de-DE" b="1" dirty="0" smtClean="0">
                  <a:solidFill>
                    <a:srgbClr val="FFCC00"/>
                  </a:solidFill>
                </a:rPr>
                <a:t>2000</a:t>
              </a:r>
              <a:endParaRPr lang="en-US" b="1" dirty="0">
                <a:solidFill>
                  <a:srgbClr val="FFCC00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131840" y="2564904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b="1" dirty="0" err="1" smtClean="0">
                  <a:solidFill>
                    <a:schemeClr val="bg2">
                      <a:lumMod val="50000"/>
                    </a:schemeClr>
                  </a:solidFill>
                </a:rPr>
                <a:t>increase</a:t>
              </a:r>
              <a:endParaRPr lang="de-DE" b="1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r"/>
              <a:r>
                <a:rPr lang="de-DE" b="1" dirty="0" err="1" smtClean="0">
                  <a:solidFill>
                    <a:schemeClr val="bg2">
                      <a:lumMod val="50000"/>
                    </a:schemeClr>
                  </a:solidFill>
                </a:rPr>
                <a:t>since</a:t>
              </a:r>
              <a:endParaRPr lang="de-DE" b="1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r"/>
              <a:r>
                <a:rPr lang="de-DE" b="1" dirty="0" smtClean="0">
                  <a:solidFill>
                    <a:schemeClr val="bg2">
                      <a:lumMod val="50000"/>
                    </a:schemeClr>
                  </a:solidFill>
                </a:rPr>
                <a:t>2000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4499993" y="1700808"/>
            <a:ext cx="424872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 smtClean="0"/>
              <a:t>ozone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increase</a:t>
            </a:r>
            <a:endParaRPr lang="de-DE" sz="2800" b="1" dirty="0" smtClean="0"/>
          </a:p>
          <a:p>
            <a:pPr algn="ctr"/>
            <a:r>
              <a:rPr lang="de-DE" sz="2800" b="1" dirty="0"/>
              <a:t>d</a:t>
            </a:r>
            <a:r>
              <a:rPr lang="de-DE" sz="2800" b="1" dirty="0" smtClean="0"/>
              <a:t>ue </a:t>
            </a:r>
            <a:r>
              <a:rPr lang="de-DE" sz="2800" b="1" dirty="0" err="1" smtClean="0"/>
              <a:t>to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declining</a:t>
            </a:r>
            <a:r>
              <a:rPr lang="de-DE" sz="2800" b="1" dirty="0" smtClean="0"/>
              <a:t> ODS?</a:t>
            </a:r>
          </a:p>
          <a:p>
            <a:pPr algn="ctr"/>
            <a:endParaRPr lang="de-DE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de-DE" sz="2800" b="1" dirty="0" err="1" smtClean="0"/>
              <a:t>increase</a:t>
            </a:r>
            <a:r>
              <a:rPr lang="de-DE" sz="2800" b="1" dirty="0" smtClean="0"/>
              <a:t>/</a:t>
            </a:r>
            <a:r>
              <a:rPr lang="de-DE" sz="2800" b="1" dirty="0" err="1" smtClean="0"/>
              <a:t>decline</a:t>
            </a:r>
            <a:endParaRPr lang="de-DE" sz="2800" b="1" dirty="0" smtClean="0"/>
          </a:p>
          <a:p>
            <a:pPr algn="ctr"/>
            <a:r>
              <a:rPr lang="de-DE" sz="2800" b="1" dirty="0" smtClean="0"/>
              <a:t>≈0.33 !!</a:t>
            </a:r>
          </a:p>
          <a:p>
            <a:pPr algn="ctr"/>
            <a:r>
              <a:rPr lang="de-DE" sz="2800" b="1" dirty="0" err="1" smtClean="0"/>
              <a:t>for</a:t>
            </a:r>
            <a:r>
              <a:rPr lang="de-DE" sz="2800" b="1" dirty="0" smtClean="0"/>
              <a:t> ODS</a:t>
            </a:r>
          </a:p>
          <a:p>
            <a:pPr algn="ctr"/>
            <a:endParaRPr lang="de-DE" sz="2800" b="1" dirty="0"/>
          </a:p>
          <a:p>
            <a:pPr algn="ctr"/>
            <a:r>
              <a:rPr lang="de-DE" sz="2800" b="1" dirty="0" err="1">
                <a:solidFill>
                  <a:schemeClr val="bg2">
                    <a:lumMod val="50000"/>
                  </a:schemeClr>
                </a:solidFill>
              </a:rPr>
              <a:t>Increase</a:t>
            </a:r>
            <a:r>
              <a:rPr lang="de-DE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800" b="1" dirty="0"/>
              <a:t>/ </a:t>
            </a:r>
            <a:r>
              <a:rPr lang="de-DE" sz="2800" b="1" dirty="0" err="1">
                <a:solidFill>
                  <a:srgbClr val="FFCC00"/>
                </a:solidFill>
              </a:rPr>
              <a:t>decline</a:t>
            </a:r>
            <a:r>
              <a:rPr lang="de-DE" sz="2800" b="1" dirty="0">
                <a:solidFill>
                  <a:srgbClr val="FFCC00"/>
                </a:solidFill>
              </a:rPr>
              <a:t> </a:t>
            </a:r>
          </a:p>
          <a:p>
            <a:pPr algn="ctr"/>
            <a:r>
              <a:rPr lang="de-DE" sz="2800" b="1" dirty="0">
                <a:solidFill>
                  <a:schemeClr val="bg2">
                    <a:lumMod val="50000"/>
                  </a:schemeClr>
                </a:solidFill>
              </a:rPr>
              <a:t>8</a:t>
            </a:r>
            <a:r>
              <a:rPr lang="de-DE" sz="2800" b="1" dirty="0"/>
              <a:t> / </a:t>
            </a:r>
            <a:r>
              <a:rPr lang="de-DE" sz="2800" b="1" dirty="0">
                <a:solidFill>
                  <a:srgbClr val="FFCC00"/>
                </a:solidFill>
              </a:rPr>
              <a:t>13</a:t>
            </a:r>
            <a:r>
              <a:rPr lang="de-DE" sz="2800" b="1" dirty="0"/>
              <a:t> = 0.61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0853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Increases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Antarctica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attributed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grpSp>
        <p:nvGrpSpPr>
          <p:cNvPr id="15" name="Gruppieren 14"/>
          <p:cNvGrpSpPr>
            <a:grpSpLocks noChangeAspect="1"/>
          </p:cNvGrpSpPr>
          <p:nvPr/>
        </p:nvGrpSpPr>
        <p:grpSpPr>
          <a:xfrm>
            <a:off x="107503" y="1124744"/>
            <a:ext cx="7245588" cy="4583814"/>
            <a:chOff x="3318951" y="1017568"/>
            <a:chExt cx="5573529" cy="352601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951" y="1017568"/>
              <a:ext cx="5573529" cy="3526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9715" y="1333127"/>
              <a:ext cx="2160240" cy="801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hteck 17"/>
            <p:cNvSpPr/>
            <p:nvPr/>
          </p:nvSpPr>
          <p:spPr bwMode="auto">
            <a:xfrm>
              <a:off x="6588224" y="1333126"/>
              <a:ext cx="1296144" cy="5116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4932280" y="3240467"/>
            <a:ext cx="4141112" cy="707886"/>
            <a:chOff x="4932280" y="3625205"/>
            <a:chExt cx="4141112" cy="707886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4932280" y="3717032"/>
              <a:ext cx="2160000" cy="543980"/>
              <a:chOff x="4932280" y="3717032"/>
              <a:chExt cx="2160000" cy="543980"/>
            </a:xfrm>
          </p:grpSpPr>
          <p:cxnSp>
            <p:nvCxnSpPr>
              <p:cNvPr id="26" name="Gerade Verbindung 25"/>
              <p:cNvCxnSpPr/>
              <p:nvPr/>
            </p:nvCxnSpPr>
            <p:spPr bwMode="auto">
              <a:xfrm flipV="1">
                <a:off x="5292080" y="3717032"/>
                <a:ext cx="1752619" cy="50405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Gerade Verbindung 26"/>
              <p:cNvCxnSpPr/>
              <p:nvPr/>
            </p:nvCxnSpPr>
            <p:spPr bwMode="auto">
              <a:xfrm>
                <a:off x="4932280" y="4261012"/>
                <a:ext cx="21600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2" name="Gruppieren 21"/>
            <p:cNvGrpSpPr/>
            <p:nvPr/>
          </p:nvGrpSpPr>
          <p:grpSpPr>
            <a:xfrm>
              <a:off x="7134546" y="3625205"/>
              <a:ext cx="1938846" cy="707886"/>
              <a:chOff x="6588224" y="3454546"/>
              <a:chExt cx="1938846" cy="707886"/>
            </a:xfrm>
          </p:grpSpPr>
          <p:sp>
            <p:nvSpPr>
              <p:cNvPr id="23" name="Geschweifte Klammer rechts 22"/>
              <p:cNvSpPr/>
              <p:nvPr/>
            </p:nvSpPr>
            <p:spPr bwMode="auto">
              <a:xfrm>
                <a:off x="6588224" y="3813593"/>
                <a:ext cx="252000" cy="252000"/>
              </a:xfrm>
              <a:prstGeom prst="rightBrac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Geschweifte Klammer rechts 23"/>
              <p:cNvSpPr/>
              <p:nvPr/>
            </p:nvSpPr>
            <p:spPr bwMode="auto">
              <a:xfrm>
                <a:off x="6591455" y="3550630"/>
                <a:ext cx="252000" cy="252000"/>
              </a:xfrm>
              <a:prstGeom prst="rightBrac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 </a:t>
                </a: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6817948" y="3454546"/>
                <a:ext cx="170912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b="1" dirty="0" err="1" smtClean="0">
                    <a:solidFill>
                      <a:srgbClr val="FF00FF"/>
                    </a:solidFill>
                  </a:rPr>
                  <a:t>other</a:t>
                </a:r>
                <a:r>
                  <a:rPr lang="de-DE" sz="2000" b="1" dirty="0" smtClean="0">
                    <a:solidFill>
                      <a:srgbClr val="FF00FF"/>
                    </a:solidFill>
                  </a:rPr>
                  <a:t>: 20 DU</a:t>
                </a:r>
              </a:p>
              <a:p>
                <a:r>
                  <a:rPr lang="de-DE" sz="2000" b="1" dirty="0" smtClean="0">
                    <a:solidFill>
                      <a:srgbClr val="00B050"/>
                    </a:solidFill>
                  </a:rPr>
                  <a:t>ODS:  20 DU</a:t>
                </a:r>
              </a:p>
            </p:txBody>
          </p:sp>
        </p:grpSp>
      </p:grpSp>
      <p:sp>
        <p:nvSpPr>
          <p:cNvPr id="28" name="Textfeld 27"/>
          <p:cNvSpPr txBox="1"/>
          <p:nvPr/>
        </p:nvSpPr>
        <p:spPr>
          <a:xfrm>
            <a:off x="683568" y="5877272"/>
            <a:ext cx="3707682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Solomon et al., Science 2016</a:t>
            </a:r>
            <a:endParaRPr lang="en-US" sz="1600" dirty="0"/>
          </a:p>
        </p:txBody>
      </p:sp>
      <p:cxnSp>
        <p:nvCxnSpPr>
          <p:cNvPr id="29" name="Gerade Verbindung 28"/>
          <p:cNvCxnSpPr/>
          <p:nvPr/>
        </p:nvCxnSpPr>
        <p:spPr bwMode="auto">
          <a:xfrm flipH="1" flipV="1">
            <a:off x="1475656" y="1988840"/>
            <a:ext cx="3816424" cy="18722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feld 30"/>
          <p:cNvSpPr txBox="1"/>
          <p:nvPr/>
        </p:nvSpPr>
        <p:spPr>
          <a:xfrm>
            <a:off x="5486473" y="1109062"/>
            <a:ext cx="35317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rgbClr val="FF00FF"/>
                </a:solidFill>
              </a:rPr>
              <a:t>Increase</a:t>
            </a:r>
            <a:r>
              <a:rPr lang="de-DE" sz="2800" b="1" dirty="0" smtClean="0">
                <a:solidFill>
                  <a:srgbClr val="FF00FF"/>
                </a:solidFill>
              </a:rPr>
              <a:t> / </a:t>
            </a:r>
            <a:r>
              <a:rPr lang="de-DE" sz="2800" b="1" dirty="0" err="1" smtClean="0">
                <a:solidFill>
                  <a:srgbClr val="FF00FF"/>
                </a:solidFill>
              </a:rPr>
              <a:t>decline</a:t>
            </a:r>
            <a:r>
              <a:rPr lang="de-DE" sz="2800" b="1" dirty="0" smtClean="0">
                <a:solidFill>
                  <a:srgbClr val="FF00FF"/>
                </a:solidFill>
              </a:rPr>
              <a:t> </a:t>
            </a:r>
          </a:p>
          <a:p>
            <a:pPr algn="ctr"/>
            <a:r>
              <a:rPr lang="de-DE" sz="2800" b="1" dirty="0" smtClean="0"/>
              <a:t>47 DU/</a:t>
            </a:r>
            <a:r>
              <a:rPr lang="de-DE" sz="2800" b="1" dirty="0" err="1" smtClean="0"/>
              <a:t>dec</a:t>
            </a:r>
            <a:r>
              <a:rPr lang="de-DE" sz="2800" b="1" dirty="0" smtClean="0"/>
              <a:t> / 27 = 0.6</a:t>
            </a:r>
          </a:p>
          <a:p>
            <a:pPr algn="ctr"/>
            <a:endParaRPr lang="de-DE" sz="2800" b="1" dirty="0" smtClean="0"/>
          </a:p>
          <a:p>
            <a:pPr algn="ctr"/>
            <a:r>
              <a:rPr lang="de-DE" sz="2800" b="1" dirty="0" err="1" smtClean="0"/>
              <a:t>should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be</a:t>
            </a:r>
            <a:r>
              <a:rPr lang="de-DE" sz="2800" b="1" dirty="0" smtClean="0"/>
              <a:t> 0.33 !!</a:t>
            </a:r>
            <a:endParaRPr lang="en-US" sz="2800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1939655" y="4005064"/>
            <a:ext cx="5562741" cy="1631216"/>
          </a:xfrm>
          <a:prstGeom prst="rect">
            <a:avLst/>
          </a:prstGeom>
          <a:solidFill>
            <a:srgbClr val="92D050">
              <a:alpha val="67000"/>
            </a:srgbClr>
          </a:solidFill>
          <a:ln w="22225">
            <a:solidFill>
              <a:srgbClr val="00B050"/>
            </a:solidFill>
          </a:ln>
          <a:scene3d>
            <a:camera prst="orthographicFront">
              <a:rot lat="0" lon="0" rev="20700001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err="1" smtClean="0"/>
              <a:t>significant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increase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since</a:t>
            </a:r>
            <a:r>
              <a:rPr lang="de-DE" sz="2800" b="1" dirty="0" smtClean="0"/>
              <a:t> 2000 </a:t>
            </a:r>
          </a:p>
          <a:p>
            <a:pPr algn="ctr"/>
            <a:endParaRPr lang="de-DE" sz="2400" b="1" dirty="0"/>
          </a:p>
          <a:p>
            <a:pPr algn="ctr"/>
            <a:r>
              <a:rPr lang="de-DE" sz="2400" b="1" dirty="0"/>
              <a:t>d</a:t>
            </a:r>
            <a:r>
              <a:rPr lang="de-DE" sz="2400" b="1" dirty="0" smtClean="0"/>
              <a:t>ue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</a:p>
          <a:p>
            <a:pPr algn="ctr"/>
            <a:r>
              <a:rPr lang="de-DE" sz="2400" b="1" dirty="0" smtClean="0"/>
              <a:t>ODS </a:t>
            </a:r>
            <a:r>
              <a:rPr lang="de-DE" sz="2400" b="1" dirty="0" err="1" smtClean="0"/>
              <a:t>decline</a:t>
            </a:r>
            <a:r>
              <a:rPr lang="de-DE" sz="2400" b="1" dirty="0" smtClean="0"/>
              <a:t> + </a:t>
            </a:r>
            <a:r>
              <a:rPr lang="de-DE" sz="2400" b="1" dirty="0" err="1" smtClean="0"/>
              <a:t>transport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changes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460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Total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≈constant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23" y="1052736"/>
            <a:ext cx="665670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10587" y="6186790"/>
            <a:ext cx="5604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Chipperfield et al., Nature, 2017; </a:t>
            </a:r>
            <a:r>
              <a:rPr lang="de-DE" sz="1600" b="1" dirty="0" smtClean="0"/>
              <a:t>Weber et al., ACPD, 2017</a:t>
            </a:r>
            <a:endParaRPr lang="en-US" sz="1600" b="1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4666566" y="2780928"/>
            <a:ext cx="3396097" cy="2160240"/>
            <a:chOff x="4682712" y="4653484"/>
            <a:chExt cx="3396097" cy="2160240"/>
          </a:xfrm>
        </p:grpSpPr>
        <p:sp>
          <p:nvSpPr>
            <p:cNvPr id="9" name="Ellipse 8"/>
            <p:cNvSpPr/>
            <p:nvPr/>
          </p:nvSpPr>
          <p:spPr bwMode="auto">
            <a:xfrm>
              <a:off x="4732162" y="5229548"/>
              <a:ext cx="3346647" cy="1584176"/>
            </a:xfrm>
            <a:prstGeom prst="ellipse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682712" y="4653484"/>
              <a:ext cx="3361818" cy="504056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none" rtlCol="0" anchor="ctr" anchorCtr="0">
              <a:noAutofit/>
            </a:bodyPr>
            <a:lstStyle/>
            <a:p>
              <a:r>
                <a:rPr lang="de-DE" sz="2400" b="1" dirty="0" err="1" smtClean="0">
                  <a:solidFill>
                    <a:srgbClr val="0000FF"/>
                  </a:solidFill>
                </a:rPr>
                <a:t>No</a:t>
              </a:r>
              <a:r>
                <a:rPr lang="de-DE" sz="2400" b="1" dirty="0" smtClean="0">
                  <a:solidFill>
                    <a:srgbClr val="0000FF"/>
                  </a:solidFill>
                </a:rPr>
                <a:t> </a:t>
              </a:r>
              <a:r>
                <a:rPr lang="de-DE" sz="2400" b="1" dirty="0" err="1" smtClean="0">
                  <a:solidFill>
                    <a:srgbClr val="0000FF"/>
                  </a:solidFill>
                </a:rPr>
                <a:t>significant</a:t>
              </a:r>
              <a:r>
                <a:rPr lang="de-DE" sz="2400" b="1" dirty="0" smtClean="0">
                  <a:solidFill>
                    <a:srgbClr val="0000FF"/>
                  </a:solidFill>
                </a:rPr>
                <a:t> </a:t>
              </a:r>
              <a:r>
                <a:rPr lang="de-DE" sz="2400" b="1" dirty="0" err="1" smtClean="0">
                  <a:solidFill>
                    <a:srgbClr val="0000FF"/>
                  </a:solidFill>
                </a:rPr>
                <a:t>increase</a:t>
              </a:r>
              <a:endParaRPr lang="de-DE" sz="3600" b="1" dirty="0" smtClean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5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85671" cy="51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 </a:t>
            </a:r>
            <a:r>
              <a:rPr lang="de-DE" dirty="0" err="1" smtClean="0"/>
              <a:t>simulations</a:t>
            </a:r>
            <a:r>
              <a:rPr lang="de-DE" dirty="0" smtClean="0"/>
              <a:t> (</a:t>
            </a:r>
            <a:r>
              <a:rPr lang="de-DE" dirty="0"/>
              <a:t>TOMCAT-CTM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5" name="Textfeld 4"/>
          <p:cNvSpPr txBox="1"/>
          <p:nvPr/>
        </p:nvSpPr>
        <p:spPr>
          <a:xfrm>
            <a:off x="410587" y="6186790"/>
            <a:ext cx="3081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Chipperfield et al., Nature, 2017</a:t>
            </a:r>
            <a:endParaRPr lang="en-US" sz="1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42" y="3703492"/>
            <a:ext cx="3666229" cy="121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4447234" y="3170077"/>
            <a:ext cx="4405845" cy="1008620"/>
            <a:chOff x="4447234" y="3170077"/>
            <a:chExt cx="4405845" cy="1008620"/>
          </a:xfrm>
        </p:grpSpPr>
        <p:cxnSp>
          <p:nvCxnSpPr>
            <p:cNvPr id="7" name="Gerade Verbindung mit Pfeil 6"/>
            <p:cNvCxnSpPr/>
            <p:nvPr/>
          </p:nvCxnSpPr>
          <p:spPr bwMode="auto">
            <a:xfrm flipV="1">
              <a:off x="6620831" y="3170077"/>
              <a:ext cx="2232248" cy="44968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feld 7"/>
            <p:cNvSpPr txBox="1"/>
            <p:nvPr/>
          </p:nvSpPr>
          <p:spPr>
            <a:xfrm>
              <a:off x="4447234" y="3717032"/>
              <a:ext cx="43188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FF00FF"/>
                  </a:solidFill>
                </a:rPr>
                <a:t>+12 DU „</a:t>
              </a:r>
              <a:r>
                <a:rPr lang="de-DE" sz="2400" b="1" dirty="0" err="1" smtClean="0">
                  <a:solidFill>
                    <a:srgbClr val="FF00FF"/>
                  </a:solidFill>
                </a:rPr>
                <a:t>chemical</a:t>
              </a:r>
              <a:r>
                <a:rPr lang="de-DE" sz="2400" b="1" dirty="0" smtClean="0">
                  <a:solidFill>
                    <a:srgbClr val="FF00FF"/>
                  </a:solidFill>
                </a:rPr>
                <a:t>“ </a:t>
              </a:r>
              <a:r>
                <a:rPr lang="de-DE" sz="2400" b="1" dirty="0" err="1" smtClean="0">
                  <a:solidFill>
                    <a:srgbClr val="FF00FF"/>
                  </a:solidFill>
                </a:rPr>
                <a:t>recovery</a:t>
              </a:r>
              <a:endParaRPr lang="en-US" sz="2400" b="1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5128814" y="951853"/>
            <a:ext cx="3759362" cy="1108995"/>
            <a:chOff x="4976414" y="2680045"/>
            <a:chExt cx="3759362" cy="1108995"/>
          </a:xfrm>
        </p:grpSpPr>
        <p:cxnSp>
          <p:nvCxnSpPr>
            <p:cNvPr id="14" name="Gerade Verbindung mit Pfeil 13"/>
            <p:cNvCxnSpPr/>
            <p:nvPr/>
          </p:nvCxnSpPr>
          <p:spPr bwMode="auto">
            <a:xfrm>
              <a:off x="5862229" y="3429000"/>
              <a:ext cx="2734084" cy="36004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/>
            <p:cNvSpPr txBox="1"/>
            <p:nvPr/>
          </p:nvSpPr>
          <p:spPr>
            <a:xfrm>
              <a:off x="4976414" y="2680045"/>
              <a:ext cx="375936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chemeClr val="accent2"/>
                  </a:solidFill>
                </a:rPr>
                <a:t>-10 DU </a:t>
              </a:r>
              <a:r>
                <a:rPr lang="de-DE" sz="2400" b="1" dirty="0" err="1" smtClean="0">
                  <a:solidFill>
                    <a:schemeClr val="accent2"/>
                  </a:solidFill>
                </a:rPr>
                <a:t>transport</a:t>
              </a:r>
              <a:r>
                <a:rPr lang="de-DE" sz="2400" b="1" dirty="0" smtClean="0">
                  <a:solidFill>
                    <a:schemeClr val="accent2"/>
                  </a:solidFill>
                </a:rPr>
                <a:t> </a:t>
              </a:r>
              <a:r>
                <a:rPr lang="de-DE" sz="2400" b="1" dirty="0" err="1" smtClean="0">
                  <a:solidFill>
                    <a:schemeClr val="accent2"/>
                  </a:solidFill>
                </a:rPr>
                <a:t>change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1691680" y="1196752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60°S </a:t>
            </a:r>
            <a:r>
              <a:rPr lang="de-DE" dirty="0" err="1" smtClean="0"/>
              <a:t>to</a:t>
            </a:r>
            <a:r>
              <a:rPr lang="de-DE" dirty="0" smtClean="0"/>
              <a:t> 35°S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 </a:t>
            </a:r>
            <a:r>
              <a:rPr lang="de-DE" dirty="0" err="1" smtClean="0"/>
              <a:t>simulations</a:t>
            </a:r>
            <a:r>
              <a:rPr lang="de-DE" dirty="0" smtClean="0"/>
              <a:t> (</a:t>
            </a:r>
            <a:r>
              <a:rPr lang="de-DE" dirty="0"/>
              <a:t>TOMCAT-CTM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15" name="Textfeld 14"/>
          <p:cNvSpPr txBox="1"/>
          <p:nvPr/>
        </p:nvSpPr>
        <p:spPr>
          <a:xfrm>
            <a:off x="2195736" y="1671935"/>
            <a:ext cx="6282489" cy="3046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accent2"/>
                </a:solidFill>
              </a:rPr>
              <a:t> -10  ± 5 DU </a:t>
            </a:r>
            <a:r>
              <a:rPr lang="de-DE" sz="2400" b="1" dirty="0" err="1" smtClean="0">
                <a:solidFill>
                  <a:schemeClr val="accent2"/>
                </a:solidFill>
              </a:rPr>
              <a:t>transport</a:t>
            </a:r>
            <a:r>
              <a:rPr lang="de-DE" sz="2400" b="1" dirty="0" smtClean="0">
                <a:solidFill>
                  <a:schemeClr val="accent2"/>
                </a:solidFill>
              </a:rPr>
              <a:t> </a:t>
            </a:r>
            <a:r>
              <a:rPr lang="de-DE" sz="2400" b="1" dirty="0" err="1" smtClean="0">
                <a:solidFill>
                  <a:schemeClr val="accent2"/>
                </a:solidFill>
              </a:rPr>
              <a:t>change</a:t>
            </a:r>
            <a:endParaRPr lang="de-DE" sz="2400" b="1" dirty="0" smtClean="0">
              <a:solidFill>
                <a:schemeClr val="accent2"/>
              </a:solidFill>
            </a:endParaRPr>
          </a:p>
          <a:p>
            <a:r>
              <a:rPr lang="de-DE" sz="2400" b="1" dirty="0" smtClean="0">
                <a:solidFill>
                  <a:srgbClr val="FF00FF"/>
                </a:solidFill>
              </a:rPr>
              <a:t>+12  ± 3 </a:t>
            </a:r>
            <a:r>
              <a:rPr lang="de-DE" sz="2400" b="1" dirty="0">
                <a:solidFill>
                  <a:srgbClr val="FF00FF"/>
                </a:solidFill>
              </a:rPr>
              <a:t>DU </a:t>
            </a:r>
            <a:r>
              <a:rPr lang="de-DE" sz="2400" b="1" dirty="0" smtClean="0">
                <a:solidFill>
                  <a:srgbClr val="FF00FF"/>
                </a:solidFill>
              </a:rPr>
              <a:t>„</a:t>
            </a:r>
            <a:r>
              <a:rPr lang="de-DE" sz="2400" b="1" dirty="0" err="1" smtClean="0">
                <a:solidFill>
                  <a:srgbClr val="FF00FF"/>
                </a:solidFill>
              </a:rPr>
              <a:t>chemical</a:t>
            </a:r>
            <a:r>
              <a:rPr lang="de-DE" sz="2400" b="1" dirty="0" smtClean="0">
                <a:solidFill>
                  <a:srgbClr val="FF00FF"/>
                </a:solidFill>
              </a:rPr>
              <a:t>“ </a:t>
            </a:r>
            <a:r>
              <a:rPr lang="de-DE" sz="2400" b="1" dirty="0" err="1" smtClean="0">
                <a:solidFill>
                  <a:srgbClr val="FF00FF"/>
                </a:solidFill>
              </a:rPr>
              <a:t>change</a:t>
            </a:r>
            <a:endParaRPr lang="de-DE" sz="2400" b="1" dirty="0" smtClean="0">
              <a:solidFill>
                <a:srgbClr val="FF00FF"/>
              </a:solidFill>
            </a:endParaRPr>
          </a:p>
          <a:p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=========================</a:t>
            </a:r>
          </a:p>
          <a:p>
            <a:r>
              <a:rPr lang="de-DE" sz="2400" b="1" dirty="0" smtClean="0">
                <a:solidFill>
                  <a:srgbClr val="FF00FF"/>
                </a:solidFill>
              </a:rPr>
              <a:t>  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+2  ± 6 DU </a:t>
            </a:r>
            <a:r>
              <a:rPr lang="de-DE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net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change</a:t>
            </a:r>
            <a:endParaRPr lang="de-DE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+0.35 </a:t>
            </a:r>
            <a:r>
              <a:rPr lang="de-DE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± 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1% per </a:t>
            </a:r>
            <a:r>
              <a:rPr lang="de-DE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decade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(300 DU, 20 </a:t>
            </a:r>
            <a:r>
              <a:rPr lang="de-DE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years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endParaRPr lang="en-US" sz="2400" b="1" dirty="0">
              <a:solidFill>
                <a:srgbClr val="FF00FF"/>
              </a:solidFill>
            </a:endParaRPr>
          </a:p>
          <a:p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00006" y="6052622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60°S </a:t>
            </a:r>
            <a:r>
              <a:rPr lang="de-DE" dirty="0" err="1" smtClean="0"/>
              <a:t>to</a:t>
            </a:r>
            <a:r>
              <a:rPr lang="de-DE" dirty="0" smtClean="0"/>
              <a:t> 35°S, ≈2000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/>
              <a:t>≈ </a:t>
            </a:r>
            <a:r>
              <a:rPr lang="de-DE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9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6"/>
          <p:cNvSpPr txBox="1">
            <a:spLocks noChangeArrowheads="1"/>
          </p:cNvSpPr>
          <p:nvPr/>
        </p:nvSpPr>
        <p:spPr bwMode="auto">
          <a:xfrm>
            <a:off x="323850" y="908050"/>
            <a:ext cx="8569325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900" b="1" dirty="0">
              <a:latin typeface="TimesNewRomanPS-Bold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 err="1" smtClean="0">
                <a:latin typeface="TimesNewRomanPS-BoldMT"/>
              </a:rPr>
              <a:t>Cochairs</a:t>
            </a:r>
            <a:r>
              <a:rPr lang="en-US" altLang="en-US" b="1" dirty="0" smtClean="0">
                <a:latin typeface="TimesNewRomanPS-BoldMT"/>
              </a:rPr>
              <a:t>; </a:t>
            </a:r>
            <a:r>
              <a:rPr lang="en-US" altLang="en-US" b="1" i="1" dirty="0">
                <a:latin typeface="TimesNewRomanPS-BoldMT"/>
              </a:rPr>
              <a:t>Steering </a:t>
            </a:r>
            <a:r>
              <a:rPr lang="en-US" altLang="en-US" b="1" i="1" dirty="0" smtClean="0">
                <a:latin typeface="TimesNewRomanPS-BoldMT"/>
              </a:rPr>
              <a:t>Committee</a:t>
            </a:r>
            <a:r>
              <a:rPr lang="en-US" altLang="en-US" b="1" dirty="0" smtClean="0">
                <a:latin typeface="TimesNewRomanPS-BoldMT"/>
              </a:rPr>
              <a:t>; </a:t>
            </a:r>
            <a:r>
              <a:rPr lang="en-US" altLang="en-US" b="1" dirty="0">
                <a:latin typeface="TimesNewRomanPS-BoldMT"/>
              </a:rPr>
              <a:t>Secretary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dirty="0" smtClean="0">
                <a:latin typeface="TimesNewRomanPSMT"/>
              </a:rPr>
              <a:t>D. </a:t>
            </a:r>
            <a:r>
              <a:rPr lang="en-US" altLang="en-US" dirty="0">
                <a:latin typeface="TimesNewRomanPSMT"/>
              </a:rPr>
              <a:t>Fahey, </a:t>
            </a:r>
            <a:r>
              <a:rPr lang="en-US" altLang="en-US" dirty="0" smtClean="0">
                <a:latin typeface="TimesNewRomanPSMT"/>
              </a:rPr>
              <a:t>P. </a:t>
            </a:r>
            <a:r>
              <a:rPr lang="en-US" altLang="en-US" dirty="0">
                <a:latin typeface="TimesNewRomanPSMT"/>
              </a:rPr>
              <a:t>Newman, </a:t>
            </a:r>
            <a:r>
              <a:rPr lang="en-US" altLang="en-US" dirty="0" smtClean="0">
                <a:latin typeface="TimesNewRomanPSMT"/>
              </a:rPr>
              <a:t>J. Pyle, B. Safari;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i="1" dirty="0" smtClean="0">
                <a:latin typeface="TimesNewRomanPSMT"/>
              </a:rPr>
              <a:t>M. Chipperfield</a:t>
            </a:r>
            <a:r>
              <a:rPr lang="en-US" altLang="en-US" i="1" dirty="0">
                <a:latin typeface="TimesNewRomanPSMT"/>
              </a:rPr>
              <a:t>, </a:t>
            </a:r>
            <a:r>
              <a:rPr lang="en-US" altLang="en-US" i="1" dirty="0" smtClean="0">
                <a:latin typeface="TimesNewRomanPSMT"/>
              </a:rPr>
              <a:t>D. </a:t>
            </a:r>
            <a:r>
              <a:rPr lang="en-US" altLang="en-US" i="1" dirty="0">
                <a:latin typeface="TimesNewRomanPSMT"/>
              </a:rPr>
              <a:t>Karoly, </a:t>
            </a:r>
            <a:r>
              <a:rPr lang="en-US" altLang="en-US" i="1" dirty="0" smtClean="0">
                <a:latin typeface="TimesNewRomanPSMT"/>
              </a:rPr>
              <a:t>D. </a:t>
            </a:r>
            <a:r>
              <a:rPr lang="en-US" altLang="en-US" i="1" dirty="0">
                <a:latin typeface="TimesNewRomanPSMT"/>
              </a:rPr>
              <a:t>Kinnison, </a:t>
            </a:r>
            <a:r>
              <a:rPr lang="en-US" altLang="en-US" i="1" dirty="0" smtClean="0">
                <a:latin typeface="TimesNewRomanPSMT"/>
              </a:rPr>
              <a:t>M. </a:t>
            </a:r>
            <a:r>
              <a:rPr lang="en-US" altLang="en-US" i="1" dirty="0">
                <a:latin typeface="TimesNewRomanPSMT"/>
              </a:rPr>
              <a:t>Ko, </a:t>
            </a:r>
            <a:r>
              <a:rPr lang="en-US" altLang="en-US" i="1" dirty="0" smtClean="0">
                <a:latin typeface="TimesNewRomanPSMT"/>
              </a:rPr>
              <a:t>M. Santee</a:t>
            </a:r>
            <a:r>
              <a:rPr lang="en-US" altLang="en-US" dirty="0" smtClean="0">
                <a:latin typeface="TimesNewRomanPSMT"/>
              </a:rPr>
              <a:t>; S. Doherty</a:t>
            </a:r>
            <a:endParaRPr lang="en-US" altLang="en-US" dirty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altLang="en-US" sz="900" dirty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NewRomanPS-BoldMT"/>
              </a:rPr>
              <a:t>Lead </a:t>
            </a:r>
            <a:r>
              <a:rPr lang="en-US" altLang="en-US" b="1" dirty="0" smtClean="0">
                <a:latin typeface="TimesNewRomanPS-BoldMT"/>
              </a:rPr>
              <a:t>Authors; </a:t>
            </a:r>
            <a:r>
              <a:rPr lang="en-US" altLang="en-US" b="1" i="1" dirty="0">
                <a:latin typeface="TimesNewRomanPS-BoldItalicMT"/>
              </a:rPr>
              <a:t>Chapter Editors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NewRomanPSMT"/>
              </a:rPr>
              <a:t>Chapter 1: </a:t>
            </a:r>
            <a:r>
              <a:rPr lang="en-US" altLang="en-US" b="1" dirty="0" smtClean="0">
                <a:latin typeface="TimesNewRomanPSMT"/>
              </a:rPr>
              <a:t>ODSs </a:t>
            </a:r>
            <a:r>
              <a:rPr lang="en-US" altLang="en-US" b="1" dirty="0">
                <a:latin typeface="TimesNewRomanPSMT"/>
              </a:rPr>
              <a:t>and Other </a:t>
            </a:r>
            <a:r>
              <a:rPr lang="en-US" altLang="en-US" b="1" dirty="0" smtClean="0">
                <a:latin typeface="TimesNewRomanPSMT"/>
              </a:rPr>
              <a:t>Gases</a:t>
            </a:r>
            <a:endParaRPr lang="en-US" altLang="en-US" dirty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dirty="0" smtClean="0">
                <a:latin typeface="TimesNewRomanPS-ItalicMT"/>
              </a:rPr>
              <a:t>	A. Engel, M. Rigby; </a:t>
            </a:r>
            <a:r>
              <a:rPr lang="en-US" altLang="en-US" i="1" dirty="0" smtClean="0">
                <a:latin typeface="TimesNewRomanPS-ItalicMT"/>
              </a:rPr>
              <a:t>Q. Liang, </a:t>
            </a:r>
            <a:r>
              <a:rPr lang="en-US" altLang="en-US" i="1" dirty="0" smtClean="0">
                <a:latin typeface="TimesNewRomanPSMT"/>
              </a:rPr>
              <a:t>S. Reimann</a:t>
            </a:r>
          </a:p>
          <a:p>
            <a:pPr marL="228600" indent="-228600">
              <a:spcBef>
                <a:spcPct val="0"/>
              </a:spcBef>
              <a:buClrTx/>
              <a:buSzTx/>
              <a:buFontTx/>
              <a:buAutoNum type="alphaUcPeriod"/>
            </a:pPr>
            <a:endParaRPr lang="en-US" altLang="en-US" sz="800" dirty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NewRomanPSMT"/>
              </a:rPr>
              <a:t>Chapter </a:t>
            </a:r>
            <a:r>
              <a:rPr lang="en-US" altLang="en-US" dirty="0" smtClean="0">
                <a:latin typeface="TimesNewRomanPSMT"/>
              </a:rPr>
              <a:t>2: </a:t>
            </a:r>
            <a:r>
              <a:rPr lang="en-US" altLang="en-US" b="1" dirty="0" smtClean="0">
                <a:latin typeface="TimesNewRomanPSMT"/>
              </a:rPr>
              <a:t>HFCs</a:t>
            </a:r>
            <a:endParaRPr lang="en-US" altLang="en-US" dirty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latin typeface="TimesNewRomanPS-ItalicMT"/>
              </a:rPr>
              <a:t>	S. Montzka, G. Velders;</a:t>
            </a:r>
            <a:r>
              <a:rPr lang="en-US" altLang="en-US" i="1" dirty="0" smtClean="0">
                <a:latin typeface="TimesNewRomanPS-ItalicMT"/>
              </a:rPr>
              <a:t> L. </a:t>
            </a:r>
            <a:r>
              <a:rPr lang="en-US" altLang="en-US" i="1" dirty="0" err="1" smtClean="0">
                <a:latin typeface="TimesNewRomanPS-ItalicMT"/>
              </a:rPr>
              <a:t>Kuijpers</a:t>
            </a:r>
            <a:r>
              <a:rPr lang="en-US" altLang="en-US" i="1" dirty="0" smtClean="0">
                <a:latin typeface="TimesNewRomanPS-ItalicMT"/>
              </a:rPr>
              <a:t>, B. </a:t>
            </a:r>
            <a:r>
              <a:rPr lang="en-US" altLang="en-US" i="1" dirty="0" err="1" smtClean="0">
                <a:latin typeface="TimesNewRomanPS-ItalicMT"/>
              </a:rPr>
              <a:t>Sturges</a:t>
            </a:r>
            <a:endParaRPr lang="en-US" altLang="en-US" i="1" dirty="0">
              <a:latin typeface="TimesNewRomanPS-Italic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dirty="0" smtClean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latin typeface="TimesNewRomanPSMT"/>
              </a:rPr>
              <a:t>Chapter 3: </a:t>
            </a:r>
            <a:r>
              <a:rPr lang="en-US" altLang="en-US" b="1" dirty="0" smtClean="0">
                <a:latin typeface="TimesNewRomanPSMT"/>
              </a:rPr>
              <a:t>Global Ozone</a:t>
            </a:r>
            <a:endParaRPr lang="en-US" altLang="en-US" dirty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latin typeface="TimesNewRomanPSMT"/>
              </a:rPr>
              <a:t>	P. Braesicke, J. Neu; </a:t>
            </a:r>
            <a:r>
              <a:rPr lang="de-DE" altLang="en-US" i="1" dirty="0" smtClean="0">
                <a:latin typeface="TimesNewRomanPSMT"/>
              </a:rPr>
              <a:t>W. Steinbrecht, M. Weber</a:t>
            </a:r>
            <a:endParaRPr lang="de-DE" altLang="en-US" i="1" dirty="0">
              <a:latin typeface="TimesNewRomanPS-Italic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i="1" dirty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NewRomanPSMT"/>
              </a:rPr>
              <a:t>Chapter </a:t>
            </a:r>
            <a:r>
              <a:rPr lang="en-US" altLang="en-US" dirty="0" smtClean="0">
                <a:latin typeface="TimesNewRomanPSMT"/>
              </a:rPr>
              <a:t>4: </a:t>
            </a:r>
            <a:r>
              <a:rPr lang="en-US" altLang="en-US" b="1" dirty="0">
                <a:latin typeface="TimesNewRomanPSMT"/>
              </a:rPr>
              <a:t>Polar </a:t>
            </a:r>
            <a:r>
              <a:rPr lang="en-US" altLang="en-US" b="1" dirty="0" smtClean="0">
                <a:latin typeface="TimesNewRomanPSMT"/>
              </a:rPr>
              <a:t>Ozone</a:t>
            </a:r>
            <a:endParaRPr lang="en-US" altLang="en-US" dirty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dirty="0" smtClean="0">
                <a:latin typeface="TimesNewRomanPS-ItalicMT"/>
              </a:rPr>
              <a:t>	U. Langematz, M. Tully;</a:t>
            </a:r>
            <a:r>
              <a:rPr lang="de-DE" altLang="en-US" b="1" i="1" dirty="0" smtClean="0">
                <a:latin typeface="TimesNewRomanPS-ItalicMT"/>
              </a:rPr>
              <a:t> </a:t>
            </a:r>
            <a:r>
              <a:rPr lang="de-DE" altLang="en-US" i="1" dirty="0" smtClean="0">
                <a:latin typeface="TimesNewRomanPS-ItalicMT"/>
              </a:rPr>
              <a:t>B. Randel, S. Solomon</a:t>
            </a:r>
            <a:endParaRPr lang="en-US" altLang="en-US" i="1" dirty="0">
              <a:latin typeface="TimesNewRomanPS-Italic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dirty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NewRomanPSMT"/>
              </a:rPr>
              <a:t>Chapter </a:t>
            </a:r>
            <a:r>
              <a:rPr lang="en-US" altLang="en-US" dirty="0" smtClean="0">
                <a:latin typeface="TimesNewRomanPSMT"/>
              </a:rPr>
              <a:t>5: </a:t>
            </a:r>
            <a:r>
              <a:rPr lang="en-US" altLang="en-US" b="1" dirty="0" smtClean="0">
                <a:latin typeface="TimesNewRomanPSMT"/>
              </a:rPr>
              <a:t>Ozone and </a:t>
            </a:r>
            <a:r>
              <a:rPr lang="en-US" altLang="en-US" b="1" dirty="0">
                <a:latin typeface="TimesNewRomanPSMT"/>
              </a:rPr>
              <a:t>Climate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latin typeface="TimesNewRomanPSMT"/>
              </a:rPr>
              <a:t>	A. </a:t>
            </a:r>
            <a:r>
              <a:rPr lang="en-US" altLang="en-US" dirty="0" err="1" smtClean="0">
                <a:latin typeface="TimesNewRomanPSMT"/>
              </a:rPr>
              <a:t>Karpechko</a:t>
            </a:r>
            <a:r>
              <a:rPr lang="en-US" altLang="en-US" dirty="0" smtClean="0">
                <a:latin typeface="TimesNewRomanPSMT"/>
              </a:rPr>
              <a:t>, A. </a:t>
            </a:r>
            <a:r>
              <a:rPr lang="en-US" altLang="en-US" dirty="0" err="1" smtClean="0">
                <a:latin typeface="TimesNewRomanPSMT"/>
              </a:rPr>
              <a:t>Maycock</a:t>
            </a:r>
            <a:r>
              <a:rPr lang="en-US" altLang="en-US" dirty="0" smtClean="0">
                <a:latin typeface="TimesNewRomanPSMT"/>
              </a:rPr>
              <a:t>; </a:t>
            </a:r>
            <a:r>
              <a:rPr lang="en-US" altLang="en-US" i="1" dirty="0" smtClean="0">
                <a:latin typeface="TimesNewRomanPS-ItalicMT"/>
              </a:rPr>
              <a:t>C. </a:t>
            </a:r>
            <a:r>
              <a:rPr lang="en-US" altLang="en-US" i="1" dirty="0" err="1" smtClean="0">
                <a:latin typeface="TimesNewRomanPS-ItalicMT"/>
              </a:rPr>
              <a:t>Cagnazzo</a:t>
            </a:r>
            <a:r>
              <a:rPr lang="en-US" altLang="en-US" i="1" dirty="0" smtClean="0">
                <a:latin typeface="TimesNewRomanPS-ItalicMT"/>
              </a:rPr>
              <a:t>, L. </a:t>
            </a:r>
            <a:r>
              <a:rPr lang="en-US" altLang="en-US" i="1" dirty="0" err="1" smtClean="0">
                <a:latin typeface="TimesNewRomanPS-ItalicMT"/>
              </a:rPr>
              <a:t>Polvani</a:t>
            </a:r>
            <a:endParaRPr lang="en-US" altLang="en-US" i="1" dirty="0">
              <a:latin typeface="TimesNewRomanPS-Italic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dirty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NewRomanPSMT"/>
              </a:rPr>
              <a:t>Chapter </a:t>
            </a:r>
            <a:r>
              <a:rPr lang="en-US" altLang="en-US" dirty="0" smtClean="0">
                <a:latin typeface="TimesNewRomanPSMT"/>
              </a:rPr>
              <a:t>6: </a:t>
            </a:r>
            <a:r>
              <a:rPr lang="en-US" altLang="en-US" b="1" dirty="0" smtClean="0">
                <a:latin typeface="TimesNewRomanPSMT"/>
              </a:rPr>
              <a:t>Options </a:t>
            </a:r>
            <a:r>
              <a:rPr lang="en-US" altLang="en-US" b="1" dirty="0">
                <a:latin typeface="TimesNewRomanPSMT"/>
              </a:rPr>
              <a:t>for Policymakers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latin typeface="TimesNewRomanPSMT"/>
              </a:rPr>
              <a:t>	L. Carpenter, J. Daniel; </a:t>
            </a:r>
            <a:r>
              <a:rPr lang="en-US" altLang="en-US" i="1" dirty="0" smtClean="0">
                <a:latin typeface="TimesNewRomanPS-ItalicMT"/>
              </a:rPr>
              <a:t>N. Harris, M. Prather	</a:t>
            </a:r>
            <a:endParaRPr lang="en-US" altLang="en-US" b="1" dirty="0"/>
          </a:p>
        </p:txBody>
      </p:sp>
      <p:sp>
        <p:nvSpPr>
          <p:cNvPr id="921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/>
              <a:t>WMO /UNEP Ozone Assessment 2018</a:t>
            </a:r>
            <a:endParaRPr lang="en-US" altLang="en-US" dirty="0" smtClean="0"/>
          </a:p>
        </p:txBody>
      </p:sp>
      <p:sp>
        <p:nvSpPr>
          <p:cNvPr id="2" name="Rechteck 1"/>
          <p:cNvSpPr/>
          <p:nvPr/>
        </p:nvSpPr>
        <p:spPr>
          <a:xfrm>
            <a:off x="6660232" y="2204864"/>
            <a:ext cx="20162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en-US" sz="2000" b="1" dirty="0">
                <a:latin typeface="TimesNewRomanPS-ItalicMT"/>
              </a:rPr>
              <a:t>+ </a:t>
            </a:r>
            <a:r>
              <a:rPr lang="de-DE" altLang="en-US" sz="2000" b="1" dirty="0" err="1" smtClean="0">
                <a:latin typeface="TimesNewRomanPS-ItalicMT"/>
              </a:rPr>
              <a:t>co-authors</a:t>
            </a:r>
            <a:endParaRPr lang="de-DE" altLang="en-US" sz="2000" b="1" dirty="0" smtClean="0">
              <a:latin typeface="TimesNewRomanPS-ItalicMT"/>
            </a:endParaRPr>
          </a:p>
          <a:p>
            <a:r>
              <a:rPr lang="de-DE" altLang="en-US" sz="2000" b="1" dirty="0" smtClean="0">
                <a:latin typeface="TimesNewRomanPS-ItalicMT"/>
              </a:rPr>
              <a:t>+ </a:t>
            </a:r>
            <a:r>
              <a:rPr lang="de-DE" altLang="en-US" sz="2000" b="1" dirty="0" err="1" smtClean="0">
                <a:latin typeface="TimesNewRomanPS-ItalicMT"/>
              </a:rPr>
              <a:t>contributors</a:t>
            </a:r>
            <a:r>
              <a:rPr lang="de-DE" altLang="en-US" sz="2000" b="1" dirty="0" smtClean="0">
                <a:latin typeface="TimesNewRomanPS-ItalicMT"/>
              </a:rPr>
              <a:t> </a:t>
            </a:r>
          </a:p>
          <a:p>
            <a:r>
              <a:rPr lang="de-DE" altLang="en-US" sz="2000" b="1" i="1" dirty="0" smtClean="0">
                <a:latin typeface="TimesNewRomanPS-ItalicMT"/>
              </a:rPr>
              <a:t>+ </a:t>
            </a:r>
            <a:r>
              <a:rPr lang="de-DE" altLang="en-US" sz="2000" b="1" dirty="0" err="1" smtClean="0">
                <a:latin typeface="TimesNewRomanPS-ItalicMT"/>
              </a:rPr>
              <a:t>reviewers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36946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85671" cy="51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 </a:t>
            </a:r>
            <a:r>
              <a:rPr lang="de-DE" dirty="0" err="1" smtClean="0"/>
              <a:t>simulations</a:t>
            </a:r>
            <a:r>
              <a:rPr lang="de-DE" dirty="0" smtClean="0"/>
              <a:t> (TOMCAT-CTM)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5" name="Textfeld 4"/>
          <p:cNvSpPr txBox="1"/>
          <p:nvPr/>
        </p:nvSpPr>
        <p:spPr>
          <a:xfrm>
            <a:off x="410587" y="6186790"/>
            <a:ext cx="3081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Chipperfield et al., Nature, 2017</a:t>
            </a:r>
            <a:endParaRPr lang="en-US" sz="1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42" y="3703492"/>
            <a:ext cx="3666229" cy="121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/>
          <a:stretch/>
        </p:blipFill>
        <p:spPr>
          <a:xfrm>
            <a:off x="3491880" y="1700808"/>
            <a:ext cx="5493342" cy="2826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</p:pic>
      <p:sp>
        <p:nvSpPr>
          <p:cNvPr id="7" name="Textfeld 6"/>
          <p:cNvSpPr txBox="1"/>
          <p:nvPr/>
        </p:nvSpPr>
        <p:spPr>
          <a:xfrm>
            <a:off x="1691680" y="1196752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60°S </a:t>
            </a:r>
            <a:r>
              <a:rPr lang="de-DE" dirty="0" err="1" smtClean="0"/>
              <a:t>to</a:t>
            </a:r>
            <a:r>
              <a:rPr lang="de-DE" dirty="0" smtClean="0"/>
              <a:t> 35°S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7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85671" cy="51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Models </a:t>
            </a:r>
            <a:r>
              <a:rPr lang="de-DE" dirty="0" err="1" smtClean="0"/>
              <a:t>differ</a:t>
            </a:r>
            <a:r>
              <a:rPr lang="de-DE" dirty="0" smtClean="0"/>
              <a:t>!!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5" name="Textfeld 4"/>
          <p:cNvSpPr txBox="1"/>
          <p:nvPr/>
        </p:nvSpPr>
        <p:spPr>
          <a:xfrm>
            <a:off x="410587" y="6186790"/>
            <a:ext cx="3081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Chipperfield et al., Nature, 2017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1691680" y="1196752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60°S </a:t>
            </a:r>
            <a:r>
              <a:rPr lang="de-DE" dirty="0" err="1" smtClean="0"/>
              <a:t>to</a:t>
            </a:r>
            <a:r>
              <a:rPr lang="de-DE" dirty="0" smtClean="0"/>
              <a:t> 35°S</a:t>
            </a:r>
            <a:endParaRPr lang="en-US" dirty="0"/>
          </a:p>
        </p:txBody>
      </p:sp>
      <p:pic>
        <p:nvPicPr>
          <p:cNvPr id="10" name="Picture 5" descr="Figure3.eps"/>
          <p:cNvPicPr>
            <a:picLocks noChangeAspect="1"/>
          </p:cNvPicPr>
          <p:nvPr/>
        </p:nvPicPr>
        <p:blipFill rotWithShape="1">
          <a:blip r:embed="rId3"/>
          <a:srcRect b="67249"/>
          <a:stretch/>
        </p:blipFill>
        <p:spPr>
          <a:xfrm>
            <a:off x="1010100" y="1381418"/>
            <a:ext cx="7738613" cy="35398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</p:pic>
      <p:sp>
        <p:nvSpPr>
          <p:cNvPr id="11" name="Textfeld 10"/>
          <p:cNvSpPr txBox="1"/>
          <p:nvPr/>
        </p:nvSpPr>
        <p:spPr>
          <a:xfrm>
            <a:off x="3650947" y="6186790"/>
            <a:ext cx="3586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Shepherd</a:t>
            </a:r>
            <a:r>
              <a:rPr lang="de-DE" sz="1600" dirty="0" smtClean="0"/>
              <a:t> et al., Nature </a:t>
            </a:r>
            <a:r>
              <a:rPr lang="de-DE" sz="1600" dirty="0" err="1" smtClean="0"/>
              <a:t>Geosc</a:t>
            </a:r>
            <a:r>
              <a:rPr lang="de-DE" sz="1600" dirty="0" smtClean="0"/>
              <a:t>., 2014</a:t>
            </a:r>
            <a:endParaRPr lang="en-US" sz="1600" dirty="0"/>
          </a:p>
        </p:txBody>
      </p:sp>
      <p:sp>
        <p:nvSpPr>
          <p:cNvPr id="8" name="Rechteck 7"/>
          <p:cNvSpPr/>
          <p:nvPr/>
        </p:nvSpPr>
        <p:spPr bwMode="auto">
          <a:xfrm>
            <a:off x="1907704" y="2348880"/>
            <a:ext cx="201622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2483768" y="3284984"/>
            <a:ext cx="2016224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61067" y="3000434"/>
            <a:ext cx="2854949" cy="129266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2800" b="1" dirty="0"/>
              <a:t>Obs	  </a:t>
            </a:r>
            <a:r>
              <a:rPr lang="de-DE" sz="2800" b="1" dirty="0" smtClean="0"/>
              <a:t>      -18 DU</a:t>
            </a:r>
          </a:p>
          <a:p>
            <a:r>
              <a:rPr lang="de-DE" sz="2800" b="1" dirty="0" smtClean="0"/>
              <a:t>CMAM      -10 DU</a:t>
            </a:r>
          </a:p>
          <a:p>
            <a:r>
              <a:rPr lang="de-DE" sz="2800" b="1" dirty="0" smtClean="0"/>
              <a:t>TOMCAT  -25 DU</a:t>
            </a:r>
          </a:p>
        </p:txBody>
      </p:sp>
    </p:spTree>
    <p:extLst>
      <p:ext uri="{BB962C8B-B14F-4D97-AF65-F5344CB8AC3E}">
        <p14:creationId xmlns:p14="http://schemas.microsoft.com/office/powerpoint/2010/main" val="81593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Recovery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total </a:t>
            </a:r>
            <a:r>
              <a:rPr lang="de-DE" dirty="0" err="1" smtClean="0"/>
              <a:t>ozone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5" name="Textfeld 4"/>
          <p:cNvSpPr txBox="1"/>
          <p:nvPr/>
        </p:nvSpPr>
        <p:spPr>
          <a:xfrm>
            <a:off x="323528" y="1268413"/>
            <a:ext cx="84978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chemeClr val="tx2"/>
                </a:solidFill>
              </a:rPr>
              <a:t>d</a:t>
            </a:r>
            <a:r>
              <a:rPr lang="de-DE" sz="2400" b="1" dirty="0" err="1" smtClean="0">
                <a:solidFill>
                  <a:schemeClr val="tx2"/>
                </a:solidFill>
              </a:rPr>
              <a:t>ecline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ended</a:t>
            </a:r>
            <a:r>
              <a:rPr lang="de-DE" sz="2400" b="1" dirty="0" smtClean="0">
                <a:solidFill>
                  <a:schemeClr val="tx2"/>
                </a:solidFill>
              </a:rPr>
              <a:t> in mid-1990s (Montreal </a:t>
            </a:r>
            <a:r>
              <a:rPr lang="de-DE" sz="2400" b="1" dirty="0" err="1" smtClean="0">
                <a:solidFill>
                  <a:schemeClr val="tx2"/>
                </a:solidFill>
              </a:rPr>
              <a:t>worked</a:t>
            </a:r>
            <a:r>
              <a:rPr lang="de-DE" sz="2400" b="1" dirty="0" smtClean="0">
                <a:solidFill>
                  <a:schemeClr val="tx2"/>
                </a:solidFill>
              </a:rPr>
              <a:t>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 smtClean="0">
                <a:solidFill>
                  <a:schemeClr val="tx2"/>
                </a:solidFill>
              </a:rPr>
              <a:t>no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significant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increases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since</a:t>
            </a:r>
            <a:endParaRPr lang="de-DE" sz="24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tx2"/>
                </a:solidFill>
              </a:rPr>
              <a:t>(</a:t>
            </a:r>
            <a:r>
              <a:rPr lang="de-DE" sz="2400" b="1" dirty="0" err="1" smtClean="0">
                <a:solidFill>
                  <a:schemeClr val="tx2"/>
                </a:solidFill>
              </a:rPr>
              <a:t>small</a:t>
            </a:r>
            <a:r>
              <a:rPr lang="de-DE" sz="2400" b="1" dirty="0" smtClean="0">
                <a:solidFill>
                  <a:schemeClr val="tx2"/>
                </a:solidFill>
              </a:rPr>
              <a:t>) </a:t>
            </a:r>
            <a:r>
              <a:rPr lang="de-DE" sz="2400" b="1" dirty="0" err="1" smtClean="0">
                <a:solidFill>
                  <a:schemeClr val="tx2"/>
                </a:solidFill>
              </a:rPr>
              <a:t>chemical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increases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offset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by</a:t>
            </a:r>
            <a:r>
              <a:rPr lang="de-DE" sz="2400" b="1" dirty="0" smtClean="0">
                <a:solidFill>
                  <a:schemeClr val="tx2"/>
                </a:solidFill>
              </a:rPr>
              <a:t> (</a:t>
            </a:r>
            <a:r>
              <a:rPr lang="de-DE" sz="2400" b="1" dirty="0" err="1" smtClean="0">
                <a:solidFill>
                  <a:schemeClr val="tx2"/>
                </a:solidFill>
              </a:rPr>
              <a:t>decadal</a:t>
            </a:r>
            <a:r>
              <a:rPr lang="de-DE" sz="2400" b="1" dirty="0" smtClean="0">
                <a:solidFill>
                  <a:schemeClr val="tx2"/>
                </a:solidFill>
              </a:rPr>
              <a:t>) </a:t>
            </a:r>
            <a:r>
              <a:rPr lang="de-DE" sz="2400" b="1" dirty="0" err="1" smtClean="0">
                <a:solidFill>
                  <a:schemeClr val="tx2"/>
                </a:solidFill>
              </a:rPr>
              <a:t>transport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changes</a:t>
            </a:r>
            <a:r>
              <a:rPr lang="de-DE" sz="2400" b="1" dirty="0" smtClean="0">
                <a:solidFill>
                  <a:schemeClr val="tx2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 smtClean="0">
                <a:solidFill>
                  <a:schemeClr val="tx2"/>
                </a:solidFill>
              </a:rPr>
              <a:t>unexpected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for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increased</a:t>
            </a:r>
            <a:r>
              <a:rPr lang="de-DE" sz="2400" b="1" dirty="0" smtClean="0">
                <a:solidFill>
                  <a:schemeClr val="tx2"/>
                </a:solidFill>
              </a:rPr>
              <a:t> Brewer Dobson </a:t>
            </a:r>
            <a:r>
              <a:rPr lang="de-DE" sz="2400" b="1" dirty="0" err="1" smtClean="0">
                <a:solidFill>
                  <a:schemeClr val="tx2"/>
                </a:solidFill>
              </a:rPr>
              <a:t>circulation</a:t>
            </a:r>
            <a:r>
              <a:rPr lang="de-DE" sz="2400" b="1" dirty="0" smtClean="0">
                <a:solidFill>
                  <a:schemeClr val="tx2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chemeClr val="tx2"/>
                </a:solidFill>
              </a:rPr>
              <a:t>c</a:t>
            </a:r>
            <a:r>
              <a:rPr lang="de-DE" sz="2400" b="1" dirty="0" err="1" smtClean="0">
                <a:solidFill>
                  <a:schemeClr val="tx2"/>
                </a:solidFill>
              </a:rPr>
              <a:t>ontinuing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decline</a:t>
            </a:r>
            <a:r>
              <a:rPr lang="de-DE" sz="2400" b="1" dirty="0" smtClean="0">
                <a:solidFill>
                  <a:schemeClr val="tx2"/>
                </a:solidFill>
              </a:rPr>
              <a:t> in </a:t>
            </a:r>
            <a:r>
              <a:rPr lang="de-DE" sz="2400" b="1" dirty="0" err="1" smtClean="0">
                <a:solidFill>
                  <a:schemeClr val="tx2"/>
                </a:solidFill>
              </a:rPr>
              <a:t>lower</a:t>
            </a:r>
            <a:r>
              <a:rPr lang="de-DE" sz="2400" b="1" dirty="0" smtClean="0">
                <a:solidFill>
                  <a:schemeClr val="tx2"/>
                </a:solidFill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</a:rPr>
              <a:t>stratosphere</a:t>
            </a:r>
            <a:r>
              <a:rPr lang="de-DE" sz="2400" b="1" dirty="0" smtClean="0">
                <a:solidFill>
                  <a:schemeClr val="tx2"/>
                </a:solidFill>
              </a:rPr>
              <a:t>? </a:t>
            </a:r>
            <a:r>
              <a:rPr lang="de-DE" sz="2000" dirty="0" smtClean="0">
                <a:solidFill>
                  <a:schemeClr val="tx2"/>
                </a:solidFill>
              </a:rPr>
              <a:t>(Ball et al. ACP 2018)</a:t>
            </a:r>
            <a:endParaRPr lang="de-DE" sz="24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tx2"/>
                </a:solidFill>
              </a:rPr>
              <a:t>di-</a:t>
            </a:r>
            <a:r>
              <a:rPr lang="de-DE" sz="2400" dirty="0" err="1" smtClean="0">
                <a:solidFill>
                  <a:schemeClr val="tx2"/>
                </a:solidFill>
              </a:rPr>
              <a:t>chloro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methane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unlikely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000" dirty="0" smtClean="0">
                <a:solidFill>
                  <a:schemeClr val="tx2"/>
                </a:solidFill>
              </a:rPr>
              <a:t>(Hossaini et al., Nature, 2017: 2 DU / 50 </a:t>
            </a:r>
            <a:r>
              <a:rPr lang="de-DE" sz="2000" dirty="0" err="1" smtClean="0">
                <a:solidFill>
                  <a:schemeClr val="tx2"/>
                </a:solidFill>
              </a:rPr>
              <a:t>years</a:t>
            </a:r>
            <a:r>
              <a:rPr lang="de-DE" sz="2000" dirty="0" smtClean="0">
                <a:solidFill>
                  <a:schemeClr val="tx2"/>
                </a:solidFill>
              </a:rPr>
              <a:t> = 0.2 DU / </a:t>
            </a:r>
            <a:r>
              <a:rPr lang="de-DE" sz="2000" dirty="0" err="1" smtClean="0">
                <a:solidFill>
                  <a:schemeClr val="tx2"/>
                </a:solidFill>
              </a:rPr>
              <a:t>decade</a:t>
            </a:r>
            <a:r>
              <a:rPr lang="de-DE" sz="2000" dirty="0" smtClean="0">
                <a:solidFill>
                  <a:schemeClr val="tx2"/>
                </a:solidFill>
              </a:rPr>
              <a:t> = 0.07% / </a:t>
            </a:r>
            <a:r>
              <a:rPr lang="de-DE" sz="2000" dirty="0" err="1" smtClean="0">
                <a:solidFill>
                  <a:schemeClr val="tx2"/>
                </a:solidFill>
              </a:rPr>
              <a:t>decade</a:t>
            </a:r>
            <a:r>
              <a:rPr lang="de-DE" sz="2000" dirty="0" smtClean="0">
                <a:solidFill>
                  <a:schemeClr val="tx2"/>
                </a:solidFill>
              </a:rPr>
              <a:t>)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46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Brewer Dobson Circulation</a:t>
            </a:r>
            <a:endParaRPr lang="en-US" altLang="en-US" smtClean="0"/>
          </a:p>
        </p:txBody>
      </p:sp>
      <p:sp>
        <p:nvSpPr>
          <p:cNvPr id="43011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0" y="6597650"/>
            <a:ext cx="3709988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mtClean="0"/>
              <a:t>FEHP – 09/2014</a:t>
            </a:r>
          </a:p>
        </p:txBody>
      </p:sp>
      <p:sp>
        <p:nvSpPr>
          <p:cNvPr id="43012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AC6B26-85D4-47EE-BCDB-6D7BA1394332}" type="slidenum">
              <a:rPr lang="de-DE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de-DE" altLang="en-US" smtClean="0"/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272337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feld 6"/>
          <p:cNvSpPr txBox="1">
            <a:spLocks noChangeArrowheads="1"/>
          </p:cNvSpPr>
          <p:nvPr/>
        </p:nvSpPr>
        <p:spPr bwMode="auto">
          <a:xfrm>
            <a:off x="622300" y="1077913"/>
            <a:ext cx="7180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000"/>
              <a:t>Models simulate increasing BDC on 50 to 100 year time-scale</a:t>
            </a:r>
            <a:endParaRPr lang="en-US" altLang="en-US" sz="2000"/>
          </a:p>
        </p:txBody>
      </p:sp>
      <p:sp>
        <p:nvSpPr>
          <p:cNvPr id="43015" name="Pfeil nach oben 13"/>
          <p:cNvSpPr>
            <a:spLocks noChangeArrowheads="1"/>
          </p:cNvSpPr>
          <p:nvPr/>
        </p:nvSpPr>
        <p:spPr bwMode="auto">
          <a:xfrm>
            <a:off x="4489450" y="4616450"/>
            <a:ext cx="457200" cy="32543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15" name="Textfeld 14"/>
          <p:cNvSpPr txBox="1"/>
          <p:nvPr/>
        </p:nvSpPr>
        <p:spPr>
          <a:xfrm>
            <a:off x="4202113" y="4949825"/>
            <a:ext cx="10350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 err="1">
                <a:solidFill>
                  <a:schemeClr val="bg2">
                    <a:lumMod val="75000"/>
                  </a:schemeClr>
                </a:solidFill>
              </a:rPr>
              <a:t>upwelling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3017" name="Ellipse 16"/>
          <p:cNvSpPr>
            <a:spLocks noChangeArrowheads="1"/>
          </p:cNvSpPr>
          <p:nvPr/>
        </p:nvSpPr>
        <p:spPr bwMode="auto">
          <a:xfrm>
            <a:off x="3924300" y="3805238"/>
            <a:ext cx="1584325" cy="811212"/>
          </a:xfrm>
          <a:prstGeom prst="ellipse">
            <a:avLst/>
          </a:prstGeom>
          <a:noFill/>
          <a:ln w="3175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079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1187921" y="404813"/>
            <a:ext cx="6048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dirty="0">
                <a:solidFill>
                  <a:srgbClr val="2D4B9B"/>
                </a:solidFill>
                <a:ea typeface="SimSun" pitchFamily="2" charset="-122"/>
                <a:cs typeface="WenQuanYi Micro Hei" charset="0"/>
              </a:rPr>
              <a:t>drivers of </a:t>
            </a:r>
            <a:r>
              <a:rPr lang="en-GB" altLang="en-US" sz="2400" b="1" dirty="0" smtClean="0">
                <a:solidFill>
                  <a:srgbClr val="2D4B9B"/>
                </a:solidFill>
                <a:ea typeface="SimSun" pitchFamily="2" charset="-122"/>
                <a:cs typeface="WenQuanYi Micro Hei" charset="0"/>
              </a:rPr>
              <a:t>(future) </a:t>
            </a:r>
            <a:r>
              <a:rPr lang="en-GB" altLang="en-US" sz="2400" b="1" dirty="0">
                <a:solidFill>
                  <a:srgbClr val="2D4B9B"/>
                </a:solidFill>
                <a:ea typeface="SimSun" pitchFamily="2" charset="-122"/>
                <a:cs typeface="WenQuanYi Micro Hei" charset="0"/>
              </a:rPr>
              <a:t>ozone changes</a:t>
            </a:r>
            <a:r>
              <a:rPr lang="de-DE" altLang="en-US" sz="2400" b="1" dirty="0">
                <a:solidFill>
                  <a:srgbClr val="2D4B9B"/>
                </a:solidFill>
                <a:ea typeface="SimSun" pitchFamily="2" charset="-122"/>
                <a:cs typeface="WenQuanYi Micro Hei" charset="0"/>
              </a:rPr>
              <a:t> 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1196975"/>
            <a:ext cx="516890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5378450" y="882650"/>
            <a:ext cx="22542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O</a:t>
            </a:r>
            <a:r>
              <a:rPr lang="en-US" altLang="en-US" b="1" baseline="-2500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(2100) – O</a:t>
            </a:r>
            <a:r>
              <a:rPr lang="en-US" altLang="en-US" b="1" baseline="-2500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(2000)</a:t>
            </a: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4541838" y="981075"/>
            <a:ext cx="6762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ODS</a:t>
            </a:r>
          </a:p>
        </p:txBody>
      </p:sp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7554913" y="981075"/>
            <a:ext cx="147637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CO</a:t>
            </a:r>
            <a:r>
              <a:rPr lang="en-US" altLang="en-US" b="1" baseline="-2500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2</a:t>
            </a: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 cooling</a:t>
            </a:r>
          </a:p>
        </p:txBody>
      </p:sp>
      <p:sp>
        <p:nvSpPr>
          <p:cNvPr id="44039" name="Text Box 6"/>
          <p:cNvSpPr txBox="1">
            <a:spLocks noChangeArrowheads="1"/>
          </p:cNvSpPr>
          <p:nvPr/>
        </p:nvSpPr>
        <p:spPr bwMode="auto">
          <a:xfrm>
            <a:off x="4475163" y="3638550"/>
            <a:ext cx="168216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BDC changes</a:t>
            </a:r>
            <a:endParaRPr lang="en-US" altLang="en-US" b="1" dirty="0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</p:txBody>
      </p:sp>
      <p:sp>
        <p:nvSpPr>
          <p:cNvPr id="44040" name="Text Box 7"/>
          <p:cNvSpPr txBox="1">
            <a:spLocks noChangeArrowheads="1"/>
          </p:cNvSpPr>
          <p:nvPr/>
        </p:nvSpPr>
        <p:spPr bwMode="auto">
          <a:xfrm>
            <a:off x="7453313" y="3638550"/>
            <a:ext cx="7667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FULL</a:t>
            </a:r>
          </a:p>
        </p:txBody>
      </p:sp>
      <p:sp>
        <p:nvSpPr>
          <p:cNvPr id="44041" name="Text Box 8"/>
          <p:cNvSpPr txBox="1">
            <a:spLocks noChangeArrowheads="1"/>
          </p:cNvSpPr>
          <p:nvPr/>
        </p:nvSpPr>
        <p:spPr bwMode="auto">
          <a:xfrm>
            <a:off x="395288" y="1052513"/>
            <a:ext cx="367188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0838" indent="-350838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92150" indent="-258763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000000"/>
              </a:solidFill>
              <a:ea typeface="SimSun" pitchFamily="2" charset="-122"/>
              <a:cs typeface="WenQuanYi Micro Hei" charset="0"/>
            </a:endParaRP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Char char=""/>
            </a:pPr>
            <a:r>
              <a:rPr lang="en-US" altLang="en-US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Less ODS → more O</a:t>
            </a:r>
            <a:r>
              <a:rPr lang="en-US" altLang="en-US" baseline="-25000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 </a:t>
            </a: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Char char=""/>
            </a:pPr>
            <a:r>
              <a:rPr lang="en-US" altLang="en-US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more CO</a:t>
            </a:r>
            <a:r>
              <a:rPr lang="en-US" altLang="en-US" baseline="-25000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 → </a:t>
            </a:r>
            <a:r>
              <a:rPr lang="en-US" altLang="en-US" dirty="0" err="1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strat</a:t>
            </a:r>
            <a:r>
              <a:rPr lang="en-US" altLang="en-US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. cools → more O</a:t>
            </a:r>
            <a:r>
              <a:rPr lang="en-US" altLang="en-US" baseline="-25000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 </a:t>
            </a: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Char char=""/>
            </a:pPr>
            <a:r>
              <a:rPr lang="en-US" altLang="en-US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more GHG → troposphere warms → enhanced ascent in tropics → enhanced waves → enhanced BDC</a:t>
            </a: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Char char=""/>
            </a:pPr>
            <a:r>
              <a:rPr lang="en-US" altLang="en-US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larger ozone columns at higher latitudes</a:t>
            </a: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Char char=""/>
            </a:pPr>
            <a:r>
              <a:rPr lang="en-US" altLang="en-US" dirty="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smaller ozone columns in tropics? </a:t>
            </a: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None/>
            </a:pPr>
            <a:endParaRPr lang="en-US" altLang="en-US" dirty="0">
              <a:solidFill>
                <a:srgbClr val="000000"/>
              </a:solidFill>
              <a:ea typeface="SimSun" pitchFamily="2" charset="-122"/>
              <a:cs typeface="WenQuanYi Micro Hei" charset="0"/>
            </a:endParaRP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None/>
            </a:pPr>
            <a:endParaRPr lang="en-US" altLang="en-US" dirty="0">
              <a:solidFill>
                <a:srgbClr val="000000"/>
              </a:solidFill>
              <a:ea typeface="SimSun" pitchFamily="2" charset="-122"/>
              <a:cs typeface="WenQuanYi Micro Hei" charset="0"/>
            </a:endParaRPr>
          </a:p>
        </p:txBody>
      </p:sp>
      <p:sp>
        <p:nvSpPr>
          <p:cNvPr id="44042" name="Text Box 9"/>
          <p:cNvSpPr txBox="1">
            <a:spLocks noChangeArrowheads="1"/>
          </p:cNvSpPr>
          <p:nvPr/>
        </p:nvSpPr>
        <p:spPr bwMode="auto">
          <a:xfrm flipH="1">
            <a:off x="1763713" y="6011863"/>
            <a:ext cx="21034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Zubov et al.  2012</a:t>
            </a:r>
          </a:p>
        </p:txBody>
      </p:sp>
    </p:spTree>
    <p:extLst>
      <p:ext uri="{BB962C8B-B14F-4D97-AF65-F5344CB8AC3E}">
        <p14:creationId xmlns:p14="http://schemas.microsoft.com/office/powerpoint/2010/main" val="461122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1196975"/>
            <a:ext cx="516890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5378450" y="882650"/>
            <a:ext cx="22542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O</a:t>
            </a:r>
            <a:r>
              <a:rPr lang="en-US" altLang="en-US" b="1" baseline="-2500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(2100) – O</a:t>
            </a:r>
            <a:r>
              <a:rPr lang="en-US" altLang="en-US" b="1" baseline="-2500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(2000)</a:t>
            </a: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4541838" y="981075"/>
            <a:ext cx="6762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ODS</a:t>
            </a:r>
          </a:p>
        </p:txBody>
      </p:sp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7554913" y="981075"/>
            <a:ext cx="147637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CO</a:t>
            </a:r>
            <a:r>
              <a:rPr lang="en-US" altLang="en-US" b="1" baseline="-25000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2</a:t>
            </a: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 cooling</a:t>
            </a:r>
          </a:p>
        </p:txBody>
      </p:sp>
      <p:sp>
        <p:nvSpPr>
          <p:cNvPr id="44039" name="Text Box 6"/>
          <p:cNvSpPr txBox="1">
            <a:spLocks noChangeArrowheads="1"/>
          </p:cNvSpPr>
          <p:nvPr/>
        </p:nvSpPr>
        <p:spPr bwMode="auto">
          <a:xfrm>
            <a:off x="4475163" y="3638550"/>
            <a:ext cx="16938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trop. warming</a:t>
            </a:r>
          </a:p>
        </p:txBody>
      </p:sp>
      <p:sp>
        <p:nvSpPr>
          <p:cNvPr id="44040" name="Text Box 7"/>
          <p:cNvSpPr txBox="1">
            <a:spLocks noChangeArrowheads="1"/>
          </p:cNvSpPr>
          <p:nvPr/>
        </p:nvSpPr>
        <p:spPr bwMode="auto">
          <a:xfrm>
            <a:off x="7453313" y="3638550"/>
            <a:ext cx="7667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FULL</a:t>
            </a:r>
          </a:p>
        </p:txBody>
      </p:sp>
      <p:sp>
        <p:nvSpPr>
          <p:cNvPr id="44041" name="Text Box 8"/>
          <p:cNvSpPr txBox="1">
            <a:spLocks noChangeArrowheads="1"/>
          </p:cNvSpPr>
          <p:nvPr/>
        </p:nvSpPr>
        <p:spPr bwMode="auto">
          <a:xfrm>
            <a:off x="395288" y="1052513"/>
            <a:ext cx="367188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0838" indent="-350838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92150" indent="-258763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rgbClr val="000000"/>
              </a:solidFill>
              <a:ea typeface="SimSun" pitchFamily="2" charset="-122"/>
              <a:cs typeface="WenQuanYi Micro Hei" charset="0"/>
            </a:endParaRP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Char char=""/>
            </a:pPr>
            <a:r>
              <a:rPr lang="en-US" altLang="en-US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Less ODS → more O</a:t>
            </a:r>
            <a:r>
              <a:rPr lang="en-US" altLang="en-US" baseline="-2500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3</a:t>
            </a:r>
            <a:r>
              <a:rPr lang="en-US" altLang="en-US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 </a:t>
            </a: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Char char=""/>
            </a:pPr>
            <a:r>
              <a:rPr lang="en-US" altLang="en-US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more CO</a:t>
            </a:r>
            <a:r>
              <a:rPr lang="en-US" altLang="en-US" baseline="-2500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2</a:t>
            </a:r>
            <a:r>
              <a:rPr lang="en-US" altLang="en-US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 → strat. cools → more O</a:t>
            </a:r>
            <a:r>
              <a:rPr lang="en-US" altLang="en-US" baseline="-2500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3</a:t>
            </a:r>
            <a:r>
              <a:rPr lang="en-US" altLang="en-US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 </a:t>
            </a: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Char char=""/>
            </a:pPr>
            <a:r>
              <a:rPr lang="en-US" altLang="en-US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more GHG → troposphere warms → enhanced ascent in tropics → enhanced waves → enhanced BDC</a:t>
            </a: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Char char=""/>
            </a:pPr>
            <a:r>
              <a:rPr lang="en-US" altLang="en-US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larger ozone columns at higher latitudes</a:t>
            </a: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Char char=""/>
            </a:pPr>
            <a:r>
              <a:rPr lang="en-US" altLang="en-US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smaller ozone columns in tropics? </a:t>
            </a: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None/>
            </a:pPr>
            <a:endParaRPr lang="en-US" altLang="en-US">
              <a:solidFill>
                <a:srgbClr val="000000"/>
              </a:solidFill>
              <a:ea typeface="SimSun" pitchFamily="2" charset="-122"/>
              <a:cs typeface="WenQuanYi Micro Hei" charset="0"/>
            </a:endParaRPr>
          </a:p>
          <a:p>
            <a:pPr>
              <a:spcBef>
                <a:spcPts val="900"/>
              </a:spcBef>
              <a:buClr>
                <a:srgbClr val="2D4B9B"/>
              </a:buClr>
              <a:buFont typeface="Wingdings" pitchFamily="2" charset="2"/>
              <a:buNone/>
            </a:pPr>
            <a:endParaRPr lang="en-US" altLang="en-US">
              <a:solidFill>
                <a:srgbClr val="000000"/>
              </a:solidFill>
              <a:ea typeface="SimSun" pitchFamily="2" charset="-122"/>
              <a:cs typeface="WenQuanYi Micro Hei" charset="0"/>
            </a:endParaRPr>
          </a:p>
        </p:txBody>
      </p:sp>
      <p:sp>
        <p:nvSpPr>
          <p:cNvPr id="44042" name="Text Box 9"/>
          <p:cNvSpPr txBox="1">
            <a:spLocks noChangeArrowheads="1"/>
          </p:cNvSpPr>
          <p:nvPr/>
        </p:nvSpPr>
        <p:spPr bwMode="auto">
          <a:xfrm flipH="1">
            <a:off x="1763713" y="6011863"/>
            <a:ext cx="21034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Zubov et al.  2012</a:t>
            </a:r>
          </a:p>
        </p:txBody>
      </p:sp>
      <p:sp>
        <p:nvSpPr>
          <p:cNvPr id="44043" name="Rechteck 1"/>
          <p:cNvSpPr>
            <a:spLocks noChangeArrowheads="1"/>
          </p:cNvSpPr>
          <p:nvPr/>
        </p:nvSpPr>
        <p:spPr bwMode="auto">
          <a:xfrm>
            <a:off x="107950" y="981075"/>
            <a:ext cx="8928100" cy="5472113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pic>
        <p:nvPicPr>
          <p:cNvPr id="440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77397" r="58415"/>
          <a:stretch>
            <a:fillRect/>
          </a:stretch>
        </p:blipFill>
        <p:spPr bwMode="auto">
          <a:xfrm>
            <a:off x="4629150" y="5203825"/>
            <a:ext cx="1393825" cy="1171575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619" t="77397" r="5841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1187921" y="404813"/>
            <a:ext cx="6048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dirty="0">
                <a:solidFill>
                  <a:srgbClr val="2D4B9B"/>
                </a:solidFill>
                <a:ea typeface="SimSun" pitchFamily="2" charset="-122"/>
                <a:cs typeface="WenQuanYi Micro Hei" charset="0"/>
              </a:rPr>
              <a:t>drivers of </a:t>
            </a:r>
            <a:r>
              <a:rPr lang="en-GB" altLang="en-US" sz="2400" b="1" dirty="0" smtClean="0">
                <a:solidFill>
                  <a:srgbClr val="2D4B9B"/>
                </a:solidFill>
                <a:ea typeface="SimSun" pitchFamily="2" charset="-122"/>
                <a:cs typeface="WenQuanYi Micro Hei" charset="0"/>
              </a:rPr>
              <a:t>(future) </a:t>
            </a:r>
            <a:r>
              <a:rPr lang="en-GB" altLang="en-US" sz="2400" b="1" dirty="0">
                <a:solidFill>
                  <a:srgbClr val="2D4B9B"/>
                </a:solidFill>
                <a:ea typeface="SimSun" pitchFamily="2" charset="-122"/>
                <a:cs typeface="WenQuanYi Micro Hei" charset="0"/>
              </a:rPr>
              <a:t>ozone changes</a:t>
            </a:r>
            <a:r>
              <a:rPr lang="de-DE" altLang="en-US" sz="2400" b="1" dirty="0">
                <a:solidFill>
                  <a:srgbClr val="2D4B9B"/>
                </a:solidFill>
                <a:ea typeface="SimSun" pitchFamily="2" charset="-122"/>
                <a:cs typeface="WenQuanYi Micro He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9032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593850"/>
            <a:ext cx="8340725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Tropical ozone – no ODS, but climate</a:t>
            </a:r>
            <a:endParaRPr lang="en-US" altLang="en-US" smtClean="0"/>
          </a:p>
        </p:txBody>
      </p:sp>
      <p:sp>
        <p:nvSpPr>
          <p:cNvPr id="45060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0" y="6597650"/>
            <a:ext cx="3709988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mtClean="0"/>
              <a:t>FEHP – 09/2014</a:t>
            </a:r>
          </a:p>
        </p:txBody>
      </p:sp>
      <p:sp>
        <p:nvSpPr>
          <p:cNvPr id="45061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29F1B93-5413-469F-AB4A-805F2F7DF65A}" type="slidenum">
              <a:rPr lang="de-DE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de-DE" altLang="en-US" smtClean="0"/>
          </a:p>
        </p:txBody>
      </p:sp>
      <p:sp>
        <p:nvSpPr>
          <p:cNvPr id="45062" name="Textfeld 5"/>
          <p:cNvSpPr txBox="1">
            <a:spLocks noChangeArrowheads="1"/>
          </p:cNvSpPr>
          <p:nvPr/>
        </p:nvSpPr>
        <p:spPr bwMode="auto">
          <a:xfrm>
            <a:off x="611188" y="1077913"/>
            <a:ext cx="7513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000"/>
              <a:t>Models simulate increasing BDC – declining ozone in tropical LS</a:t>
            </a: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2281509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Tropical ozone – no ODS, but climate</a:t>
            </a:r>
            <a:endParaRPr lang="en-US" altLang="en-US" smtClean="0"/>
          </a:p>
        </p:txBody>
      </p:sp>
      <p:sp>
        <p:nvSpPr>
          <p:cNvPr id="46083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0" y="6597650"/>
            <a:ext cx="3709988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mtClean="0"/>
              <a:t>FEHP – 09/2014</a:t>
            </a:r>
          </a:p>
        </p:txBody>
      </p:sp>
      <p:sp>
        <p:nvSpPr>
          <p:cNvPr id="46084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64E0A5D-B0B4-4248-9254-3BF773596324}" type="slidenum">
              <a:rPr lang="de-DE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de-DE" altLang="en-US" smtClean="0"/>
          </a:p>
        </p:txBody>
      </p:sp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595438"/>
            <a:ext cx="8356600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6" name="Textfeld 5"/>
          <p:cNvSpPr txBox="1">
            <a:spLocks noChangeArrowheads="1"/>
          </p:cNvSpPr>
          <p:nvPr/>
        </p:nvSpPr>
        <p:spPr bwMode="auto">
          <a:xfrm>
            <a:off x="611188" y="1077913"/>
            <a:ext cx="7513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000"/>
              <a:t>Models simulate increasing BDC – declining ozone in tropical LS</a:t>
            </a:r>
            <a:endParaRPr lang="en-US" altLang="en-US" sz="2000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3563938" y="3716338"/>
            <a:ext cx="592137" cy="74612"/>
          </a:xfrm>
          <a:prstGeom prst="line">
            <a:avLst/>
          </a:prstGeom>
          <a:noFill/>
          <a:ln w="5076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771775" y="3213100"/>
            <a:ext cx="936625" cy="647700"/>
          </a:xfrm>
          <a:custGeom>
            <a:avLst/>
            <a:gdLst>
              <a:gd name="T0" fmla="*/ 0 w 2958218"/>
              <a:gd name="T1" fmla="*/ 0 h 962908"/>
              <a:gd name="T2" fmla="*/ 296176 w 2958218"/>
              <a:gd name="T3" fmla="*/ 436883 h 96290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958218" h="962908">
                <a:moveTo>
                  <a:pt x="0" y="0"/>
                </a:moveTo>
                <a:cubicBezTo>
                  <a:pt x="801689" y="290865"/>
                  <a:pt x="2122664" y="694620"/>
                  <a:pt x="2958218" y="962908"/>
                </a:cubicBezTo>
              </a:path>
            </a:pathLst>
          </a:custGeom>
          <a:noFill/>
          <a:ln w="5076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47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6904" y="17463"/>
            <a:ext cx="6121400" cy="827087"/>
          </a:xfrm>
        </p:spPr>
        <p:txBody>
          <a:bodyPr/>
          <a:lstStyle/>
          <a:p>
            <a:r>
              <a:rPr lang="de-DE" dirty="0" err="1"/>
              <a:t>o</a:t>
            </a:r>
            <a:r>
              <a:rPr lang="de-DE" dirty="0" err="1" smtClean="0"/>
              <a:t>zone</a:t>
            </a:r>
            <a:r>
              <a:rPr lang="de-DE" dirty="0" smtClean="0"/>
              <a:t> in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stratosphere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25" name="Textfeld 24"/>
          <p:cNvSpPr txBox="1"/>
          <p:nvPr/>
        </p:nvSpPr>
        <p:spPr>
          <a:xfrm>
            <a:off x="6820208" y="6145015"/>
            <a:ext cx="2061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 smtClean="0"/>
              <a:t>Ball et al., ACP 2018</a:t>
            </a:r>
            <a:endParaRPr lang="en-US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1808642" y="1052736"/>
            <a:ext cx="551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/>
              <a:t>2016 - 1998, GOZCARDS + SWOOSH</a:t>
            </a:r>
            <a:endParaRPr lang="en-US" sz="2400" dirty="0"/>
          </a:p>
        </p:txBody>
      </p:sp>
      <p:sp>
        <p:nvSpPr>
          <p:cNvPr id="15" name="Textfeld 14"/>
          <p:cNvSpPr txBox="1"/>
          <p:nvPr/>
        </p:nvSpPr>
        <p:spPr>
          <a:xfrm>
            <a:off x="975106" y="4926785"/>
            <a:ext cx="6546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err="1"/>
              <a:t>p</a:t>
            </a:r>
            <a:r>
              <a:rPr lang="de-DE" sz="2400" b="1" dirty="0" err="1" smtClean="0"/>
              <a:t>redicted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30°S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30°N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/>
              <a:t>but </a:t>
            </a:r>
            <a:r>
              <a:rPr lang="de-DE" sz="2400" b="1" dirty="0" err="1" smtClean="0"/>
              <a:t>no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increase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seen</a:t>
            </a:r>
            <a:r>
              <a:rPr lang="de-DE" sz="2400" b="1" dirty="0" smtClean="0"/>
              <a:t> at </a:t>
            </a:r>
            <a:r>
              <a:rPr lang="de-DE" sz="2400" b="1" dirty="0" err="1" smtClean="0"/>
              <a:t>higher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latitudes</a:t>
            </a:r>
            <a:r>
              <a:rPr lang="de-DE" sz="2400" b="1" dirty="0" smtClean="0"/>
              <a:t>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err="1"/>
              <a:t>w</a:t>
            </a:r>
            <a:r>
              <a:rPr lang="de-DE" sz="2400" b="1" dirty="0" err="1" smtClean="0"/>
              <a:t>hat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going</a:t>
            </a:r>
            <a:r>
              <a:rPr lang="de-DE" sz="2400" b="1" dirty="0" smtClean="0"/>
              <a:t> on ?</a:t>
            </a:r>
            <a:endParaRPr lang="en-U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42802"/>
            <a:ext cx="756084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611560" y="2726552"/>
            <a:ext cx="553998" cy="14083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l-GR" sz="2400" dirty="0" smtClean="0"/>
              <a:t>Δ</a:t>
            </a:r>
            <a:r>
              <a:rPr lang="de-DE" sz="2400" dirty="0" smtClean="0"/>
              <a:t>O3 [DU]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911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6904" y="17463"/>
            <a:ext cx="6121400" cy="827087"/>
          </a:xfrm>
        </p:spPr>
        <p:txBody>
          <a:bodyPr/>
          <a:lstStyle/>
          <a:p>
            <a:r>
              <a:rPr lang="de-DE" dirty="0" err="1"/>
              <a:t>o</a:t>
            </a:r>
            <a:r>
              <a:rPr lang="de-DE" dirty="0" err="1" smtClean="0"/>
              <a:t>zone</a:t>
            </a:r>
            <a:r>
              <a:rPr lang="de-DE" dirty="0" smtClean="0"/>
              <a:t> in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stratosphere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25" name="Textfeld 24"/>
          <p:cNvSpPr txBox="1"/>
          <p:nvPr/>
        </p:nvSpPr>
        <p:spPr>
          <a:xfrm>
            <a:off x="6820208" y="6145015"/>
            <a:ext cx="2061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 smtClean="0"/>
              <a:t>Ball et al., ACP 2018</a:t>
            </a:r>
            <a:endParaRPr lang="en-US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1331640" y="1203395"/>
            <a:ext cx="4565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GOZCARDS + SWOOSH, </a:t>
            </a:r>
            <a:r>
              <a:rPr lang="de-DE" sz="2000" b="1" dirty="0" err="1" smtClean="0"/>
              <a:t>regression</a:t>
            </a:r>
            <a:endParaRPr lang="de-DE" sz="2000" b="1" dirty="0" smtClean="0"/>
          </a:p>
          <a:p>
            <a:r>
              <a:rPr lang="de-DE" sz="2000" dirty="0" smtClean="0">
                <a:solidFill>
                  <a:srgbClr val="0000FF"/>
                </a:solidFill>
              </a:rPr>
              <a:t>WACCM</a:t>
            </a:r>
            <a:r>
              <a:rPr lang="de-DE" sz="2000" dirty="0" smtClean="0"/>
              <a:t>, </a:t>
            </a:r>
            <a:r>
              <a:rPr lang="de-DE" sz="2000" dirty="0" smtClean="0">
                <a:solidFill>
                  <a:srgbClr val="CC00CC"/>
                </a:solidFill>
              </a:rPr>
              <a:t>SOCOL</a:t>
            </a:r>
            <a:endParaRPr lang="en-US" sz="2000" dirty="0">
              <a:solidFill>
                <a:srgbClr val="CC00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9610" y="2812689"/>
            <a:ext cx="553998" cy="14083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l-GR" sz="2400" dirty="0" smtClean="0"/>
              <a:t>Δ</a:t>
            </a:r>
            <a:r>
              <a:rPr lang="de-DE" sz="2400" dirty="0" smtClean="0"/>
              <a:t>O3 [DU]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82" y="1986632"/>
            <a:ext cx="75628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en 18"/>
          <p:cNvGrpSpPr/>
          <p:nvPr/>
        </p:nvGrpSpPr>
        <p:grpSpPr>
          <a:xfrm>
            <a:off x="3091423" y="3645024"/>
            <a:ext cx="5224993" cy="1283950"/>
            <a:chOff x="3091423" y="3645024"/>
            <a:chExt cx="5224993" cy="1283950"/>
          </a:xfrm>
        </p:grpSpPr>
        <p:cxnSp>
          <p:nvCxnSpPr>
            <p:cNvPr id="7" name="Gerade Verbindung 6"/>
            <p:cNvCxnSpPr/>
            <p:nvPr/>
          </p:nvCxnSpPr>
          <p:spPr bwMode="auto">
            <a:xfrm>
              <a:off x="3203848" y="3645024"/>
              <a:ext cx="2592288" cy="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/>
          </p:nvCxnSpPr>
          <p:spPr bwMode="auto">
            <a:xfrm>
              <a:off x="5724128" y="3965090"/>
              <a:ext cx="2592288" cy="39974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feld 16"/>
            <p:cNvSpPr txBox="1"/>
            <p:nvPr/>
          </p:nvSpPr>
          <p:spPr>
            <a:xfrm>
              <a:off x="5810646" y="4221088"/>
              <a:ext cx="2419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4000" dirty="0" smtClean="0">
                  <a:solidFill>
                    <a:srgbClr val="33CC33"/>
                  </a:solidFill>
                </a:rPr>
                <a:t>← </a:t>
              </a:r>
              <a:r>
                <a:rPr lang="de-DE" dirty="0" smtClean="0">
                  <a:solidFill>
                    <a:srgbClr val="33CC33"/>
                  </a:solidFill>
                </a:rPr>
                <a:t> </a:t>
              </a:r>
              <a:r>
                <a:rPr lang="de-DE" sz="2800" dirty="0" smtClean="0">
                  <a:solidFill>
                    <a:srgbClr val="33CC33"/>
                  </a:solidFill>
                </a:rPr>
                <a:t>MLS  </a:t>
              </a:r>
              <a:r>
                <a:rPr lang="de-DE" dirty="0" smtClean="0">
                  <a:solidFill>
                    <a:srgbClr val="33CC33"/>
                  </a:solidFill>
                </a:rPr>
                <a:t> </a:t>
              </a:r>
              <a:r>
                <a:rPr lang="de-DE" sz="4000" dirty="0">
                  <a:solidFill>
                    <a:srgbClr val="33CC33"/>
                  </a:solidFill>
                </a:rPr>
                <a:t>→</a:t>
              </a:r>
              <a:endParaRPr lang="en-US" sz="4000" dirty="0">
                <a:solidFill>
                  <a:srgbClr val="33CC33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091423" y="3789040"/>
              <a:ext cx="2776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4000" dirty="0" smtClean="0">
                  <a:solidFill>
                    <a:srgbClr val="FF0000"/>
                  </a:solidFill>
                </a:rPr>
                <a:t>← </a:t>
              </a:r>
              <a:r>
                <a:rPr lang="de-DE" dirty="0" smtClean="0">
                  <a:solidFill>
                    <a:srgbClr val="FF0000"/>
                  </a:solidFill>
                </a:rPr>
                <a:t> </a:t>
              </a:r>
              <a:r>
                <a:rPr lang="de-DE" sz="2800" dirty="0" smtClean="0">
                  <a:solidFill>
                    <a:srgbClr val="FF0000"/>
                  </a:solidFill>
                </a:rPr>
                <a:t>SAGE 2</a:t>
              </a:r>
              <a:r>
                <a:rPr lang="de-DE" dirty="0" smtClean="0">
                  <a:solidFill>
                    <a:srgbClr val="FF0000"/>
                  </a:solidFill>
                </a:rPr>
                <a:t> </a:t>
              </a:r>
              <a:r>
                <a:rPr lang="de-DE" sz="4000" dirty="0">
                  <a:solidFill>
                    <a:srgbClr val="FF0000"/>
                  </a:solidFill>
                </a:rPr>
                <a:t>→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85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6"/>
          <p:cNvSpPr txBox="1">
            <a:spLocks noChangeArrowheads="1"/>
          </p:cNvSpPr>
          <p:nvPr/>
        </p:nvSpPr>
        <p:spPr bwMode="auto">
          <a:xfrm>
            <a:off x="323850" y="908050"/>
            <a:ext cx="85693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Jan. 2017		Lead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Authors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&amp; Chapter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editors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established</a:t>
            </a:r>
            <a:endParaRPr lang="de-DE" altLang="en-US" dirty="0" smtClean="0">
              <a:solidFill>
                <a:schemeClr val="bg1">
                  <a:lumMod val="50000"/>
                </a:schemeClr>
              </a:solidFill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31. Mar 2017		Chapter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teams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&amp;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outlines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established</a:t>
            </a:r>
            <a:endParaRPr lang="de-DE" altLang="en-US" dirty="0" smtClean="0">
              <a:solidFill>
                <a:schemeClr val="bg1">
                  <a:lumMod val="50000"/>
                </a:schemeClr>
              </a:solidFill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4.-5. May 2017		1st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meeting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Panel + Lead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Authors</a:t>
            </a:r>
            <a:endParaRPr lang="de-DE" altLang="en-US" dirty="0" smtClean="0">
              <a:solidFill>
                <a:schemeClr val="bg1">
                  <a:lumMod val="50000"/>
                </a:schemeClr>
              </a:solidFill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de-DE" altLang="en-US" dirty="0" smtClean="0">
              <a:solidFill>
                <a:schemeClr val="bg1">
                  <a:lumMod val="50000"/>
                </a:schemeClr>
              </a:solidFill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15. Sep. 2017		1st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order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draft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due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22. Nov. 2017		1st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order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draft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reviewed</a:t>
            </a:r>
            <a:endParaRPr lang="de-DE" altLang="en-US" dirty="0" smtClean="0">
              <a:solidFill>
                <a:schemeClr val="bg1">
                  <a:lumMod val="50000"/>
                </a:schemeClr>
              </a:solidFill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de-DE" altLang="en-US" dirty="0">
              <a:solidFill>
                <a:schemeClr val="bg1">
                  <a:lumMod val="50000"/>
                </a:schemeClr>
              </a:solidFill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28. Feb. 2018		2nd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order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draft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due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26.-29. Mar. 2018		Boulder Meeting: Chapter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bullets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coordination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to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do‘s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de-DE" altLang="en-US" dirty="0" smtClean="0">
              <a:solidFill>
                <a:schemeClr val="bg1">
                  <a:lumMod val="50000"/>
                </a:schemeClr>
              </a:solidFill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2. May 2018		3rd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order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</a:t>
            </a:r>
            <a:r>
              <a:rPr lang="de-DE" altLang="en-US" dirty="0" err="1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drafts</a:t>
            </a:r>
            <a:r>
              <a:rPr lang="de-DE" altLang="en-US" dirty="0" smtClean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 due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latin typeface="TimesNewRomanPSMT"/>
              </a:rPr>
              <a:t>28. May	2018		3rd </a:t>
            </a:r>
            <a:r>
              <a:rPr lang="de-DE" altLang="en-US" dirty="0" err="1" smtClean="0">
                <a:latin typeface="TimesNewRomanPSMT"/>
              </a:rPr>
              <a:t>order</a:t>
            </a:r>
            <a:r>
              <a:rPr lang="de-DE" altLang="en-US" dirty="0" smtClean="0">
                <a:latin typeface="TimesNewRomanPSMT"/>
              </a:rPr>
              <a:t> </a:t>
            </a:r>
            <a:r>
              <a:rPr lang="de-DE" altLang="en-US" dirty="0" err="1" smtClean="0">
                <a:latin typeface="TimesNewRomanPSMT"/>
              </a:rPr>
              <a:t>drafts</a:t>
            </a:r>
            <a:r>
              <a:rPr lang="de-DE" altLang="en-US" dirty="0" smtClean="0">
                <a:latin typeface="TimesNewRomanPSMT"/>
              </a:rPr>
              <a:t> </a:t>
            </a:r>
            <a:r>
              <a:rPr lang="de-DE" altLang="en-US" dirty="0" err="1" smtClean="0">
                <a:latin typeface="TimesNewRomanPSMT"/>
              </a:rPr>
              <a:t>reviewed</a:t>
            </a:r>
            <a:endParaRPr lang="de-DE" altLang="en-US" dirty="0" smtClean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b="1" i="1" dirty="0" smtClean="0">
                <a:latin typeface="TimesNewRomanPSMT"/>
              </a:rPr>
              <a:t>31. May 2018		all </a:t>
            </a:r>
            <a:r>
              <a:rPr lang="de-DE" altLang="en-US" b="1" i="1" dirty="0" err="1" smtClean="0">
                <a:latin typeface="TimesNewRomanPSMT"/>
              </a:rPr>
              <a:t>input</a:t>
            </a:r>
            <a:r>
              <a:rPr lang="de-DE" altLang="en-US" b="1" i="1" dirty="0" smtClean="0">
                <a:latin typeface="TimesNewRomanPSMT"/>
              </a:rPr>
              <a:t> </a:t>
            </a:r>
            <a:r>
              <a:rPr lang="de-DE" altLang="en-US" b="1" i="1" dirty="0" err="1" smtClean="0">
                <a:latin typeface="TimesNewRomanPSMT"/>
              </a:rPr>
              <a:t>papers</a:t>
            </a:r>
            <a:r>
              <a:rPr lang="de-DE" altLang="en-US" b="1" i="1" dirty="0" smtClean="0">
                <a:latin typeface="TimesNewRomanPSMT"/>
              </a:rPr>
              <a:t> &amp; </a:t>
            </a:r>
            <a:r>
              <a:rPr lang="de-DE" altLang="en-US" b="1" i="1" dirty="0" err="1" smtClean="0">
                <a:latin typeface="TimesNewRomanPSMT"/>
              </a:rPr>
              <a:t>reports</a:t>
            </a:r>
            <a:r>
              <a:rPr lang="de-DE" altLang="en-US" b="1" i="1" dirty="0" smtClean="0">
                <a:latin typeface="TimesNewRomanPSMT"/>
              </a:rPr>
              <a:t> must </a:t>
            </a:r>
            <a:r>
              <a:rPr lang="de-DE" altLang="en-US" b="1" i="1" dirty="0" err="1" smtClean="0">
                <a:latin typeface="TimesNewRomanPSMT"/>
              </a:rPr>
              <a:t>be</a:t>
            </a:r>
            <a:r>
              <a:rPr lang="de-DE" altLang="en-US" b="1" i="1" dirty="0" smtClean="0">
                <a:latin typeface="TimesNewRomanPSMT"/>
              </a:rPr>
              <a:t> </a:t>
            </a:r>
            <a:r>
              <a:rPr lang="de-DE" altLang="en-US" b="1" i="1" dirty="0" err="1" smtClean="0">
                <a:latin typeface="TimesNewRomanPSMT"/>
              </a:rPr>
              <a:t>published</a:t>
            </a:r>
            <a:endParaRPr lang="de-DE" altLang="en-US" b="1" i="1" dirty="0" smtClean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latin typeface="TimesNewRomanPSMT"/>
              </a:rPr>
              <a:t>25. June 2018		</a:t>
            </a:r>
            <a:r>
              <a:rPr lang="de-DE" altLang="en-US" dirty="0" err="1" smtClean="0">
                <a:latin typeface="TimesNewRomanPSMT"/>
              </a:rPr>
              <a:t>Chapters</a:t>
            </a:r>
            <a:r>
              <a:rPr lang="de-DE" altLang="en-US" dirty="0" smtClean="0">
                <a:latin typeface="TimesNewRomanPSMT"/>
              </a:rPr>
              <a:t> </a:t>
            </a:r>
            <a:r>
              <a:rPr lang="de-DE" altLang="en-US" dirty="0" err="1" smtClean="0">
                <a:latin typeface="TimesNewRomanPSMT"/>
              </a:rPr>
              <a:t>finalized</a:t>
            </a:r>
            <a:endParaRPr lang="de-DE" altLang="en-US" dirty="0" smtClean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de-DE" altLang="en-US" dirty="0" smtClean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latin typeface="TimesNewRomanPSMT"/>
              </a:rPr>
              <a:t>16.-20. </a:t>
            </a:r>
            <a:r>
              <a:rPr lang="de-DE" altLang="en-US" dirty="0" err="1" smtClean="0">
                <a:latin typeface="TimesNewRomanPSMT"/>
              </a:rPr>
              <a:t>July</a:t>
            </a:r>
            <a:r>
              <a:rPr lang="de-DE" altLang="en-US" dirty="0" smtClean="0">
                <a:latin typeface="TimesNewRomanPSMT"/>
              </a:rPr>
              <a:t> 2018		Les </a:t>
            </a:r>
            <a:r>
              <a:rPr lang="de-DE" altLang="en-US" dirty="0" err="1" smtClean="0">
                <a:latin typeface="TimesNewRomanPSMT"/>
              </a:rPr>
              <a:t>Diablerets</a:t>
            </a:r>
            <a:r>
              <a:rPr lang="de-DE" altLang="en-US" dirty="0" smtClean="0">
                <a:latin typeface="TimesNewRomanPSMT"/>
              </a:rPr>
              <a:t> Meeting: </a:t>
            </a:r>
            <a:r>
              <a:rPr lang="de-DE" altLang="en-US" dirty="0" err="1" smtClean="0">
                <a:latin typeface="TimesNewRomanPSMT"/>
              </a:rPr>
              <a:t>Finalize</a:t>
            </a:r>
            <a:r>
              <a:rPr lang="de-DE" altLang="en-US" dirty="0" smtClean="0">
                <a:latin typeface="TimesNewRomanPSMT"/>
              </a:rPr>
              <a:t> </a:t>
            </a:r>
            <a:r>
              <a:rPr lang="de-DE" altLang="en-US" dirty="0" err="1" smtClean="0">
                <a:latin typeface="TimesNewRomanPSMT"/>
              </a:rPr>
              <a:t>Chapters</a:t>
            </a:r>
            <a:endParaRPr lang="de-DE" altLang="en-US" dirty="0" smtClean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>
                <a:latin typeface="TimesNewRomanPSMT"/>
              </a:rPr>
              <a:t>	</a:t>
            </a:r>
            <a:r>
              <a:rPr lang="de-DE" altLang="en-US" dirty="0" smtClean="0">
                <a:latin typeface="TimesNewRomanPSMT"/>
              </a:rPr>
              <a:t>		+ </a:t>
            </a:r>
            <a:r>
              <a:rPr lang="de-DE" altLang="en-US" dirty="0" err="1" smtClean="0">
                <a:latin typeface="TimesNewRomanPSMT"/>
              </a:rPr>
              <a:t>Exec</a:t>
            </a:r>
            <a:r>
              <a:rPr lang="de-DE" altLang="en-US" dirty="0" smtClean="0">
                <a:latin typeface="TimesNewRomanPSMT"/>
              </a:rPr>
              <a:t>. Summary </a:t>
            </a:r>
            <a:r>
              <a:rPr lang="de-DE" altLang="en-US" dirty="0" err="1" smtClean="0">
                <a:latin typeface="TimesNewRomanPSMT"/>
              </a:rPr>
              <a:t>bullets</a:t>
            </a:r>
            <a:endParaRPr lang="de-DE" altLang="en-US" dirty="0" smtClean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de-DE" altLang="en-US" dirty="0" smtClean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smtClean="0">
                <a:latin typeface="TimesNewRomanPSMT"/>
              </a:rPr>
              <a:t>Sep. 2018		Executive Summary </a:t>
            </a:r>
            <a:r>
              <a:rPr lang="de-DE" altLang="en-US" dirty="0" err="1" smtClean="0">
                <a:latin typeface="TimesNewRomanPSMT"/>
              </a:rPr>
              <a:t>published</a:t>
            </a:r>
            <a:endParaRPr lang="de-DE" altLang="en-US" dirty="0" smtClean="0">
              <a:latin typeface="TimesNewRomanPSM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dirty="0" err="1" smtClean="0">
                <a:latin typeface="TimesNewRomanPSMT"/>
              </a:rPr>
              <a:t>Late</a:t>
            </a:r>
            <a:r>
              <a:rPr lang="de-DE" altLang="en-US" dirty="0" smtClean="0">
                <a:latin typeface="TimesNewRomanPSMT"/>
              </a:rPr>
              <a:t> 2018		2018 Assessment </a:t>
            </a:r>
            <a:r>
              <a:rPr lang="de-DE" altLang="en-US" dirty="0" err="1" smtClean="0">
                <a:latin typeface="TimesNewRomanPSMT"/>
              </a:rPr>
              <a:t>published</a:t>
            </a:r>
            <a:endParaRPr lang="en-US" altLang="en-US" dirty="0">
              <a:latin typeface="TimesNewRomanPSMT"/>
            </a:endParaRPr>
          </a:p>
        </p:txBody>
      </p:sp>
      <p:sp>
        <p:nvSpPr>
          <p:cNvPr id="921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/>
              <a:t>WMO /UNEP Ozone Assessment 2018 - </a:t>
            </a:r>
            <a:r>
              <a:rPr lang="de-DE" altLang="en-US" dirty="0" err="1" smtClean="0"/>
              <a:t>timeline</a:t>
            </a:r>
            <a:endParaRPr lang="en-US" altLang="en-US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2092360" y="2868359"/>
            <a:ext cx="4955203" cy="1200329"/>
          </a:xfrm>
          <a:prstGeom prst="rect">
            <a:avLst/>
          </a:prstGeom>
          <a:solidFill>
            <a:srgbClr val="FFC000">
              <a:alpha val="67000"/>
            </a:srgbClr>
          </a:solidFill>
          <a:ln w="22225">
            <a:solidFill>
              <a:srgbClr val="FF9900"/>
            </a:solidFill>
          </a:ln>
          <a:scene3d>
            <a:camera prst="orthographicFront">
              <a:rot lat="0" lon="0" rev="20700001"/>
            </a:camera>
            <a:lightRig rig="threePt" dir="t"/>
          </a:scene3d>
        </p:spPr>
        <p:txBody>
          <a:bodyPr wrap="none" rtlCol="0">
            <a:spAutoFit/>
          </a:bodyPr>
          <a:lstStyle>
            <a:defPPr>
              <a:defRPr lang="de-DE"/>
            </a:defPPr>
            <a:lvl1pPr algn="ctr">
              <a:defRPr sz="2400" b="1"/>
            </a:lvl1pPr>
          </a:lstStyle>
          <a:p>
            <a:r>
              <a:rPr lang="de-DE" dirty="0" err="1"/>
              <a:t>assessment</a:t>
            </a:r>
            <a:r>
              <a:rPr lang="de-DE" dirty="0"/>
              <a:t> </a:t>
            </a:r>
            <a:r>
              <a:rPr lang="de-DE" dirty="0" err="1"/>
              <a:t>content</a:t>
            </a:r>
            <a:r>
              <a:rPr lang="de-DE" dirty="0"/>
              <a:t> </a:t>
            </a:r>
            <a:r>
              <a:rPr lang="de-DE" dirty="0" err="1"/>
              <a:t>confidential</a:t>
            </a:r>
            <a:endParaRPr lang="de-DE" dirty="0"/>
          </a:p>
          <a:p>
            <a:r>
              <a:rPr lang="de-DE" dirty="0"/>
              <a:t>&amp;</a:t>
            </a:r>
          </a:p>
          <a:p>
            <a:r>
              <a:rPr lang="de-DE" dirty="0" err="1"/>
              <a:t>embargoed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late</a:t>
            </a:r>
            <a:r>
              <a:rPr lang="de-DE" dirty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59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</a:t>
            </a:r>
            <a:r>
              <a:rPr lang="de-DE" dirty="0" err="1" smtClean="0"/>
              <a:t>hanges</a:t>
            </a:r>
            <a:r>
              <a:rPr lang="de-DE" dirty="0" smtClean="0"/>
              <a:t> in BDC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99592" y="1340767"/>
            <a:ext cx="72346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b="1" dirty="0" err="1"/>
              <a:t>p</a:t>
            </a:r>
            <a:r>
              <a:rPr lang="de-DE" sz="3200" b="1" dirty="0" err="1" smtClean="0"/>
              <a:t>redictions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are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for</a:t>
            </a:r>
            <a:r>
              <a:rPr lang="de-DE" sz="3200" b="1" dirty="0" smtClean="0"/>
              <a:t> 100 </a:t>
            </a:r>
            <a:r>
              <a:rPr lang="de-DE" sz="3200" b="1" dirty="0" err="1" smtClean="0"/>
              <a:t>years</a:t>
            </a:r>
            <a:endParaRPr lang="de-DE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b="1" dirty="0" err="1" smtClean="0"/>
              <a:t>observations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are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for</a:t>
            </a:r>
            <a:r>
              <a:rPr lang="de-DE" sz="3200" b="1" dirty="0" smtClean="0"/>
              <a:t> 10 </a:t>
            </a:r>
            <a:r>
              <a:rPr lang="de-DE" sz="3200" b="1" dirty="0" err="1" smtClean="0"/>
              <a:t>to</a:t>
            </a:r>
            <a:r>
              <a:rPr lang="de-DE" sz="3200" b="1" dirty="0" smtClean="0"/>
              <a:t> 20 </a:t>
            </a:r>
            <a:r>
              <a:rPr lang="de-DE" sz="3200" b="1" dirty="0" err="1" smtClean="0"/>
              <a:t>years</a:t>
            </a:r>
            <a:endParaRPr lang="de-DE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b="1" dirty="0" err="1" smtClean="0"/>
              <a:t>decadal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variations</a:t>
            </a:r>
            <a:r>
              <a:rPr lang="de-DE" sz="3200" b="1" dirty="0" smtClean="0"/>
              <a:t> matter (a </a:t>
            </a:r>
            <a:r>
              <a:rPr lang="de-DE" sz="3200" b="1" dirty="0" err="1" smtClean="0"/>
              <a:t>lot</a:t>
            </a:r>
            <a:r>
              <a:rPr lang="de-DE" sz="32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b="1" dirty="0" err="1"/>
              <a:t>d</a:t>
            </a:r>
            <a:r>
              <a:rPr lang="de-DE" sz="3200" b="1" dirty="0" err="1" smtClean="0"/>
              <a:t>irect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observations</a:t>
            </a:r>
            <a:r>
              <a:rPr lang="de-DE" sz="3200" b="1" dirty="0" smtClean="0"/>
              <a:t> do not </a:t>
            </a:r>
            <a:r>
              <a:rPr lang="de-DE" sz="3200" b="1" dirty="0" err="1" smtClean="0"/>
              <a:t>exist</a:t>
            </a:r>
            <a:endParaRPr lang="de-DE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b="1" dirty="0" err="1"/>
              <a:t>t</a:t>
            </a:r>
            <a:r>
              <a:rPr lang="de-DE" sz="3200" b="1" dirty="0" err="1" smtClean="0"/>
              <a:t>he</a:t>
            </a:r>
            <a:r>
              <a:rPr lang="de-DE" sz="3200" b="1" dirty="0" smtClean="0"/>
              <a:t> BDC </a:t>
            </a:r>
            <a:r>
              <a:rPr lang="de-DE" sz="3200" b="1" dirty="0" err="1" smtClean="0"/>
              <a:t>is</a:t>
            </a:r>
            <a:r>
              <a:rPr lang="de-DE" sz="3200" b="1" dirty="0" smtClean="0"/>
              <a:t> a </a:t>
            </a:r>
            <a:r>
              <a:rPr lang="de-DE" sz="3200" b="1" dirty="0" err="1" smtClean="0"/>
              <a:t>complex</a:t>
            </a:r>
            <a:r>
              <a:rPr lang="de-DE" sz="3200" b="1" dirty="0" smtClean="0"/>
              <a:t> 4-D </a:t>
            </a:r>
            <a:r>
              <a:rPr lang="de-DE" sz="3200" b="1" dirty="0" err="1" smtClean="0"/>
              <a:t>beast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497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13629" r="7246" b="8521"/>
          <a:stretch>
            <a:fillRect/>
          </a:stretch>
        </p:blipFill>
        <p:spPr bwMode="auto">
          <a:xfrm>
            <a:off x="703263" y="971550"/>
            <a:ext cx="7807325" cy="578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9139" name="Group 3"/>
          <p:cNvGrpSpPr>
            <a:grpSpLocks/>
          </p:cNvGrpSpPr>
          <p:nvPr/>
        </p:nvGrpSpPr>
        <p:grpSpPr bwMode="auto">
          <a:xfrm>
            <a:off x="1406525" y="908050"/>
            <a:ext cx="6389688" cy="5165725"/>
            <a:chOff x="886" y="442"/>
            <a:chExt cx="4025" cy="3254"/>
          </a:xfrm>
        </p:grpSpPr>
        <p:pic>
          <p:nvPicPr>
            <p:cNvPr id="219140" name="Picture 4" descr="O3_ma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43105" r="27777" b="22414"/>
            <a:stretch>
              <a:fillRect/>
            </a:stretch>
          </p:blipFill>
          <p:spPr bwMode="auto">
            <a:xfrm>
              <a:off x="886" y="672"/>
              <a:ext cx="4025" cy="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141" name="Text Box 5"/>
            <p:cNvSpPr txBox="1">
              <a:spLocks noChangeArrowheads="1"/>
            </p:cNvSpPr>
            <p:nvPr/>
          </p:nvSpPr>
          <p:spPr bwMode="auto">
            <a:xfrm>
              <a:off x="975" y="442"/>
              <a:ext cx="3855" cy="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en-US" sz="2400" b="1"/>
                <a:t>HALOE climatology March [ppmv]</a:t>
              </a:r>
              <a:r>
                <a:rPr lang="de-DE" altLang="en-US" b="1"/>
                <a:t> </a:t>
              </a:r>
            </a:p>
          </p:txBody>
        </p:sp>
      </p:grpSp>
      <p:grpSp>
        <p:nvGrpSpPr>
          <p:cNvPr id="219143" name="Group 7"/>
          <p:cNvGrpSpPr>
            <a:grpSpLocks/>
          </p:cNvGrpSpPr>
          <p:nvPr/>
        </p:nvGrpSpPr>
        <p:grpSpPr bwMode="auto">
          <a:xfrm>
            <a:off x="1687513" y="1455738"/>
            <a:ext cx="5646737" cy="4294187"/>
            <a:chOff x="1063" y="917"/>
            <a:chExt cx="3557" cy="2705"/>
          </a:xfrm>
        </p:grpSpPr>
        <p:sp>
          <p:nvSpPr>
            <p:cNvPr id="219144" name="Freeform 8"/>
            <p:cNvSpPr>
              <a:spLocks/>
            </p:cNvSpPr>
            <p:nvPr/>
          </p:nvSpPr>
          <p:spPr bwMode="auto">
            <a:xfrm>
              <a:off x="3059" y="1461"/>
              <a:ext cx="584" cy="2097"/>
            </a:xfrm>
            <a:custGeom>
              <a:avLst/>
              <a:gdLst>
                <a:gd name="T0" fmla="*/ 199 w 633"/>
                <a:gd name="T1" fmla="*/ 2097 h 2097"/>
                <a:gd name="T2" fmla="*/ 99 w 633"/>
                <a:gd name="T3" fmla="*/ 1668 h 2097"/>
                <a:gd name="T4" fmla="*/ 7 w 633"/>
                <a:gd name="T5" fmla="*/ 1233 h 2097"/>
                <a:gd name="T6" fmla="*/ 55 w 633"/>
                <a:gd name="T7" fmla="*/ 897 h 2097"/>
                <a:gd name="T8" fmla="*/ 151 w 633"/>
                <a:gd name="T9" fmla="*/ 609 h 2097"/>
                <a:gd name="T10" fmla="*/ 313 w 633"/>
                <a:gd name="T11" fmla="*/ 263 h 2097"/>
                <a:gd name="T12" fmla="*/ 633 w 633"/>
                <a:gd name="T13" fmla="*/ 0 h 2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2097">
                  <a:moveTo>
                    <a:pt x="199" y="2097"/>
                  </a:moveTo>
                  <a:cubicBezTo>
                    <a:pt x="182" y="2026"/>
                    <a:pt x="131" y="1812"/>
                    <a:pt x="99" y="1668"/>
                  </a:cubicBezTo>
                  <a:cubicBezTo>
                    <a:pt x="67" y="1524"/>
                    <a:pt x="14" y="1361"/>
                    <a:pt x="7" y="1233"/>
                  </a:cubicBezTo>
                  <a:cubicBezTo>
                    <a:pt x="0" y="1105"/>
                    <a:pt x="31" y="1001"/>
                    <a:pt x="55" y="897"/>
                  </a:cubicBezTo>
                  <a:cubicBezTo>
                    <a:pt x="79" y="793"/>
                    <a:pt x="108" y="715"/>
                    <a:pt x="151" y="609"/>
                  </a:cubicBezTo>
                  <a:cubicBezTo>
                    <a:pt x="194" y="503"/>
                    <a:pt x="233" y="364"/>
                    <a:pt x="313" y="263"/>
                  </a:cubicBezTo>
                  <a:cubicBezTo>
                    <a:pt x="393" y="162"/>
                    <a:pt x="566" y="55"/>
                    <a:pt x="633" y="0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9145" name="Freeform 9"/>
            <p:cNvSpPr>
              <a:spLocks/>
            </p:cNvSpPr>
            <p:nvPr/>
          </p:nvSpPr>
          <p:spPr bwMode="auto">
            <a:xfrm>
              <a:off x="3810" y="1407"/>
              <a:ext cx="810" cy="1968"/>
            </a:xfrm>
            <a:custGeom>
              <a:avLst/>
              <a:gdLst>
                <a:gd name="T0" fmla="*/ 0 w 877"/>
                <a:gd name="T1" fmla="*/ 13 h 1968"/>
                <a:gd name="T2" fmla="*/ 255 w 877"/>
                <a:gd name="T3" fmla="*/ 29 h 1968"/>
                <a:gd name="T4" fmla="*/ 501 w 877"/>
                <a:gd name="T5" fmla="*/ 185 h 1968"/>
                <a:gd name="T6" fmla="*/ 756 w 877"/>
                <a:gd name="T7" fmla="*/ 612 h 1968"/>
                <a:gd name="T8" fmla="*/ 863 w 877"/>
                <a:gd name="T9" fmla="*/ 941 h 1968"/>
                <a:gd name="T10" fmla="*/ 838 w 877"/>
                <a:gd name="T11" fmla="*/ 1286 h 1968"/>
                <a:gd name="T12" fmla="*/ 715 w 877"/>
                <a:gd name="T13" fmla="*/ 1640 h 1968"/>
                <a:gd name="T14" fmla="*/ 551 w 877"/>
                <a:gd name="T1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7" h="1968">
                  <a:moveTo>
                    <a:pt x="0" y="13"/>
                  </a:moveTo>
                  <a:cubicBezTo>
                    <a:pt x="42" y="16"/>
                    <a:pt x="172" y="0"/>
                    <a:pt x="255" y="29"/>
                  </a:cubicBezTo>
                  <a:cubicBezTo>
                    <a:pt x="338" y="58"/>
                    <a:pt x="418" y="88"/>
                    <a:pt x="501" y="185"/>
                  </a:cubicBezTo>
                  <a:cubicBezTo>
                    <a:pt x="649" y="300"/>
                    <a:pt x="697" y="502"/>
                    <a:pt x="756" y="612"/>
                  </a:cubicBezTo>
                  <a:cubicBezTo>
                    <a:pt x="816" y="738"/>
                    <a:pt x="849" y="829"/>
                    <a:pt x="863" y="941"/>
                  </a:cubicBezTo>
                  <a:cubicBezTo>
                    <a:pt x="877" y="1053"/>
                    <a:pt x="863" y="1170"/>
                    <a:pt x="838" y="1286"/>
                  </a:cubicBezTo>
                  <a:cubicBezTo>
                    <a:pt x="803" y="1403"/>
                    <a:pt x="763" y="1526"/>
                    <a:pt x="715" y="1640"/>
                  </a:cubicBezTo>
                  <a:cubicBezTo>
                    <a:pt x="667" y="1754"/>
                    <a:pt x="585" y="1900"/>
                    <a:pt x="551" y="1968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9146" name="Freeform 10"/>
            <p:cNvSpPr>
              <a:spLocks/>
            </p:cNvSpPr>
            <p:nvPr/>
          </p:nvSpPr>
          <p:spPr bwMode="auto">
            <a:xfrm>
              <a:off x="3985" y="2595"/>
              <a:ext cx="124" cy="1027"/>
            </a:xfrm>
            <a:custGeom>
              <a:avLst/>
              <a:gdLst>
                <a:gd name="T0" fmla="*/ 0 w 135"/>
                <a:gd name="T1" fmla="*/ 0 h 1027"/>
                <a:gd name="T2" fmla="*/ 66 w 135"/>
                <a:gd name="T3" fmla="*/ 172 h 1027"/>
                <a:gd name="T4" fmla="*/ 123 w 135"/>
                <a:gd name="T5" fmla="*/ 394 h 1027"/>
                <a:gd name="T6" fmla="*/ 132 w 135"/>
                <a:gd name="T7" fmla="*/ 600 h 1027"/>
                <a:gd name="T8" fmla="*/ 90 w 135"/>
                <a:gd name="T9" fmla="*/ 805 h 1027"/>
                <a:gd name="T10" fmla="*/ 8 w 135"/>
                <a:gd name="T11" fmla="*/ 1027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027">
                  <a:moveTo>
                    <a:pt x="0" y="0"/>
                  </a:moveTo>
                  <a:cubicBezTo>
                    <a:pt x="11" y="29"/>
                    <a:pt x="46" y="106"/>
                    <a:pt x="66" y="172"/>
                  </a:cubicBezTo>
                  <a:cubicBezTo>
                    <a:pt x="86" y="238"/>
                    <a:pt x="112" y="323"/>
                    <a:pt x="123" y="394"/>
                  </a:cubicBezTo>
                  <a:cubicBezTo>
                    <a:pt x="133" y="461"/>
                    <a:pt x="135" y="541"/>
                    <a:pt x="132" y="600"/>
                  </a:cubicBezTo>
                  <a:cubicBezTo>
                    <a:pt x="127" y="668"/>
                    <a:pt x="111" y="734"/>
                    <a:pt x="90" y="805"/>
                  </a:cubicBezTo>
                  <a:cubicBezTo>
                    <a:pt x="69" y="876"/>
                    <a:pt x="25" y="981"/>
                    <a:pt x="8" y="1027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9147" name="Freeform 11"/>
            <p:cNvSpPr>
              <a:spLocks/>
            </p:cNvSpPr>
            <p:nvPr/>
          </p:nvSpPr>
          <p:spPr bwMode="auto">
            <a:xfrm>
              <a:off x="2490" y="917"/>
              <a:ext cx="329" cy="2112"/>
            </a:xfrm>
            <a:custGeom>
              <a:avLst/>
              <a:gdLst>
                <a:gd name="T0" fmla="*/ 353 w 356"/>
                <a:gd name="T1" fmla="*/ 2112 h 2112"/>
                <a:gd name="T2" fmla="*/ 353 w 356"/>
                <a:gd name="T3" fmla="*/ 1931 h 2112"/>
                <a:gd name="T4" fmla="*/ 337 w 356"/>
                <a:gd name="T5" fmla="*/ 1595 h 2112"/>
                <a:gd name="T6" fmla="*/ 312 w 356"/>
                <a:gd name="T7" fmla="*/ 1151 h 2112"/>
                <a:gd name="T8" fmla="*/ 296 w 356"/>
                <a:gd name="T9" fmla="*/ 913 h 2112"/>
                <a:gd name="T10" fmla="*/ 230 w 356"/>
                <a:gd name="T11" fmla="*/ 609 h 2112"/>
                <a:gd name="T12" fmla="*/ 172 w 356"/>
                <a:gd name="T13" fmla="*/ 321 h 2112"/>
                <a:gd name="T14" fmla="*/ 98 w 356"/>
                <a:gd name="T15" fmla="*/ 182 h 2112"/>
                <a:gd name="T16" fmla="*/ 0 w 356"/>
                <a:gd name="T17" fmla="*/ 0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6" h="2112">
                  <a:moveTo>
                    <a:pt x="353" y="2112"/>
                  </a:moveTo>
                  <a:cubicBezTo>
                    <a:pt x="356" y="2041"/>
                    <a:pt x="348" y="2002"/>
                    <a:pt x="353" y="1931"/>
                  </a:cubicBezTo>
                  <a:cubicBezTo>
                    <a:pt x="350" y="1837"/>
                    <a:pt x="348" y="1720"/>
                    <a:pt x="337" y="1595"/>
                  </a:cubicBezTo>
                  <a:cubicBezTo>
                    <a:pt x="329" y="1463"/>
                    <a:pt x="330" y="1282"/>
                    <a:pt x="312" y="1151"/>
                  </a:cubicBezTo>
                  <a:cubicBezTo>
                    <a:pt x="309" y="1069"/>
                    <a:pt x="303" y="995"/>
                    <a:pt x="296" y="913"/>
                  </a:cubicBezTo>
                  <a:cubicBezTo>
                    <a:pt x="284" y="828"/>
                    <a:pt x="252" y="717"/>
                    <a:pt x="230" y="609"/>
                  </a:cubicBezTo>
                  <a:cubicBezTo>
                    <a:pt x="221" y="473"/>
                    <a:pt x="204" y="452"/>
                    <a:pt x="172" y="321"/>
                  </a:cubicBezTo>
                  <a:cubicBezTo>
                    <a:pt x="150" y="236"/>
                    <a:pt x="114" y="220"/>
                    <a:pt x="98" y="182"/>
                  </a:cubicBezTo>
                  <a:cubicBezTo>
                    <a:pt x="75" y="136"/>
                    <a:pt x="19" y="32"/>
                    <a:pt x="0" y="0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9148" name="Freeform 12"/>
            <p:cNvSpPr>
              <a:spLocks/>
            </p:cNvSpPr>
            <p:nvPr/>
          </p:nvSpPr>
          <p:spPr bwMode="auto">
            <a:xfrm>
              <a:off x="1781" y="1638"/>
              <a:ext cx="795" cy="1968"/>
            </a:xfrm>
            <a:custGeom>
              <a:avLst/>
              <a:gdLst>
                <a:gd name="T0" fmla="*/ 480 w 861"/>
                <a:gd name="T1" fmla="*/ 1968 h 1968"/>
                <a:gd name="T2" fmla="*/ 672 w 861"/>
                <a:gd name="T3" fmla="*/ 1728 h 1968"/>
                <a:gd name="T4" fmla="*/ 784 w 861"/>
                <a:gd name="T5" fmla="*/ 1507 h 1968"/>
                <a:gd name="T6" fmla="*/ 858 w 861"/>
                <a:gd name="T7" fmla="*/ 1220 h 1968"/>
                <a:gd name="T8" fmla="*/ 768 w 861"/>
                <a:gd name="T9" fmla="*/ 768 h 1968"/>
                <a:gd name="T10" fmla="*/ 672 w 861"/>
                <a:gd name="T11" fmla="*/ 480 h 1968"/>
                <a:gd name="T12" fmla="*/ 480 w 861"/>
                <a:gd name="T13" fmla="*/ 240 h 1968"/>
                <a:gd name="T14" fmla="*/ 288 w 861"/>
                <a:gd name="T15" fmla="*/ 96 h 1968"/>
                <a:gd name="T16" fmla="*/ 0 w 861"/>
                <a:gd name="T17" fmla="*/ 0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1" h="1968">
                  <a:moveTo>
                    <a:pt x="480" y="1968"/>
                  </a:moveTo>
                  <a:cubicBezTo>
                    <a:pt x="552" y="1888"/>
                    <a:pt x="621" y="1805"/>
                    <a:pt x="672" y="1728"/>
                  </a:cubicBezTo>
                  <a:cubicBezTo>
                    <a:pt x="723" y="1651"/>
                    <a:pt x="753" y="1592"/>
                    <a:pt x="784" y="1507"/>
                  </a:cubicBezTo>
                  <a:cubicBezTo>
                    <a:pt x="815" y="1422"/>
                    <a:pt x="861" y="1343"/>
                    <a:pt x="858" y="1220"/>
                  </a:cubicBezTo>
                  <a:cubicBezTo>
                    <a:pt x="855" y="1097"/>
                    <a:pt x="799" y="891"/>
                    <a:pt x="768" y="768"/>
                  </a:cubicBezTo>
                  <a:cubicBezTo>
                    <a:pt x="737" y="645"/>
                    <a:pt x="720" y="568"/>
                    <a:pt x="672" y="480"/>
                  </a:cubicBezTo>
                  <a:cubicBezTo>
                    <a:pt x="624" y="392"/>
                    <a:pt x="544" y="304"/>
                    <a:pt x="480" y="240"/>
                  </a:cubicBezTo>
                  <a:cubicBezTo>
                    <a:pt x="416" y="176"/>
                    <a:pt x="368" y="136"/>
                    <a:pt x="288" y="96"/>
                  </a:cubicBezTo>
                  <a:cubicBezTo>
                    <a:pt x="208" y="56"/>
                    <a:pt x="48" y="16"/>
                    <a:pt x="0" y="0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9149" name="Freeform 13"/>
            <p:cNvSpPr>
              <a:spLocks/>
            </p:cNvSpPr>
            <p:nvPr/>
          </p:nvSpPr>
          <p:spPr bwMode="auto">
            <a:xfrm>
              <a:off x="1604" y="2511"/>
              <a:ext cx="688" cy="945"/>
            </a:xfrm>
            <a:custGeom>
              <a:avLst/>
              <a:gdLst>
                <a:gd name="T0" fmla="*/ 576 w 745"/>
                <a:gd name="T1" fmla="*/ 945 h 945"/>
                <a:gd name="T2" fmla="*/ 672 w 745"/>
                <a:gd name="T3" fmla="*/ 705 h 945"/>
                <a:gd name="T4" fmla="*/ 738 w 745"/>
                <a:gd name="T5" fmla="*/ 415 h 945"/>
                <a:gd name="T6" fmla="*/ 631 w 745"/>
                <a:gd name="T7" fmla="*/ 86 h 945"/>
                <a:gd name="T8" fmla="*/ 343 w 745"/>
                <a:gd name="T9" fmla="*/ 4 h 945"/>
                <a:gd name="T10" fmla="*/ 171 w 745"/>
                <a:gd name="T11" fmla="*/ 111 h 945"/>
                <a:gd name="T12" fmla="*/ 48 w 745"/>
                <a:gd name="T13" fmla="*/ 321 h 945"/>
                <a:gd name="T14" fmla="*/ 0 w 745"/>
                <a:gd name="T15" fmla="*/ 561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5" h="945">
                  <a:moveTo>
                    <a:pt x="576" y="945"/>
                  </a:moveTo>
                  <a:cubicBezTo>
                    <a:pt x="608" y="869"/>
                    <a:pt x="645" y="793"/>
                    <a:pt x="672" y="705"/>
                  </a:cubicBezTo>
                  <a:cubicBezTo>
                    <a:pt x="699" y="617"/>
                    <a:pt x="745" y="518"/>
                    <a:pt x="738" y="415"/>
                  </a:cubicBezTo>
                  <a:cubicBezTo>
                    <a:pt x="731" y="312"/>
                    <a:pt x="697" y="155"/>
                    <a:pt x="631" y="86"/>
                  </a:cubicBezTo>
                  <a:cubicBezTo>
                    <a:pt x="565" y="17"/>
                    <a:pt x="420" y="0"/>
                    <a:pt x="343" y="4"/>
                  </a:cubicBezTo>
                  <a:cubicBezTo>
                    <a:pt x="266" y="8"/>
                    <a:pt x="220" y="58"/>
                    <a:pt x="171" y="111"/>
                  </a:cubicBezTo>
                  <a:cubicBezTo>
                    <a:pt x="122" y="164"/>
                    <a:pt x="77" y="246"/>
                    <a:pt x="48" y="321"/>
                  </a:cubicBezTo>
                  <a:cubicBezTo>
                    <a:pt x="19" y="396"/>
                    <a:pt x="8" y="521"/>
                    <a:pt x="0" y="561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9150" name="Freeform 14"/>
            <p:cNvSpPr>
              <a:spLocks/>
            </p:cNvSpPr>
            <p:nvPr/>
          </p:nvSpPr>
          <p:spPr bwMode="auto">
            <a:xfrm>
              <a:off x="1580" y="3072"/>
              <a:ext cx="281" cy="528"/>
            </a:xfrm>
            <a:custGeom>
              <a:avLst/>
              <a:gdLst>
                <a:gd name="T0" fmla="*/ 16 w 304"/>
                <a:gd name="T1" fmla="*/ 0 h 528"/>
                <a:gd name="T2" fmla="*/ 16 w 304"/>
                <a:gd name="T3" fmla="*/ 192 h 528"/>
                <a:gd name="T4" fmla="*/ 113 w 304"/>
                <a:gd name="T5" fmla="*/ 371 h 528"/>
                <a:gd name="T6" fmla="*/ 304 w 304"/>
                <a:gd name="T7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" h="528">
                  <a:moveTo>
                    <a:pt x="16" y="0"/>
                  </a:moveTo>
                  <a:cubicBezTo>
                    <a:pt x="8" y="64"/>
                    <a:pt x="0" y="130"/>
                    <a:pt x="16" y="192"/>
                  </a:cubicBezTo>
                  <a:cubicBezTo>
                    <a:pt x="32" y="254"/>
                    <a:pt x="65" y="315"/>
                    <a:pt x="113" y="371"/>
                  </a:cubicBezTo>
                  <a:cubicBezTo>
                    <a:pt x="161" y="427"/>
                    <a:pt x="264" y="495"/>
                    <a:pt x="304" y="528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9151" name="Freeform 15"/>
            <p:cNvSpPr>
              <a:spLocks/>
            </p:cNvSpPr>
            <p:nvPr/>
          </p:nvSpPr>
          <p:spPr bwMode="auto">
            <a:xfrm>
              <a:off x="1063" y="1566"/>
              <a:ext cx="497" cy="1752"/>
            </a:xfrm>
            <a:custGeom>
              <a:avLst/>
              <a:gdLst>
                <a:gd name="T0" fmla="*/ 538 w 538"/>
                <a:gd name="T1" fmla="*/ 24 h 1752"/>
                <a:gd name="T2" fmla="*/ 346 w 538"/>
                <a:gd name="T3" fmla="*/ 24 h 1752"/>
                <a:gd name="T4" fmla="*/ 154 w 538"/>
                <a:gd name="T5" fmla="*/ 168 h 1752"/>
                <a:gd name="T6" fmla="*/ 58 w 538"/>
                <a:gd name="T7" fmla="*/ 360 h 1752"/>
                <a:gd name="T8" fmla="*/ 10 w 538"/>
                <a:gd name="T9" fmla="*/ 936 h 1752"/>
                <a:gd name="T10" fmla="*/ 116 w 538"/>
                <a:gd name="T11" fmla="*/ 1415 h 1752"/>
                <a:gd name="T12" fmla="*/ 250 w 538"/>
                <a:gd name="T1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1752">
                  <a:moveTo>
                    <a:pt x="538" y="24"/>
                  </a:moveTo>
                  <a:cubicBezTo>
                    <a:pt x="474" y="12"/>
                    <a:pt x="410" y="0"/>
                    <a:pt x="346" y="24"/>
                  </a:cubicBezTo>
                  <a:cubicBezTo>
                    <a:pt x="282" y="48"/>
                    <a:pt x="202" y="112"/>
                    <a:pt x="154" y="168"/>
                  </a:cubicBezTo>
                  <a:cubicBezTo>
                    <a:pt x="106" y="224"/>
                    <a:pt x="82" y="232"/>
                    <a:pt x="58" y="360"/>
                  </a:cubicBezTo>
                  <a:cubicBezTo>
                    <a:pt x="34" y="488"/>
                    <a:pt x="0" y="760"/>
                    <a:pt x="10" y="936"/>
                  </a:cubicBezTo>
                  <a:cubicBezTo>
                    <a:pt x="20" y="1112"/>
                    <a:pt x="76" y="1279"/>
                    <a:pt x="116" y="1415"/>
                  </a:cubicBezTo>
                  <a:cubicBezTo>
                    <a:pt x="156" y="1551"/>
                    <a:pt x="222" y="1682"/>
                    <a:pt x="250" y="1752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9152" name="Freeform 16"/>
            <p:cNvSpPr>
              <a:spLocks/>
            </p:cNvSpPr>
            <p:nvPr/>
          </p:nvSpPr>
          <p:spPr bwMode="auto">
            <a:xfrm>
              <a:off x="3285" y="2353"/>
              <a:ext cx="700" cy="1013"/>
            </a:xfrm>
            <a:custGeom>
              <a:avLst/>
              <a:gdLst>
                <a:gd name="T0" fmla="*/ 99 w 758"/>
                <a:gd name="T1" fmla="*/ 1013 h 1013"/>
                <a:gd name="T2" fmla="*/ 51 w 758"/>
                <a:gd name="T3" fmla="*/ 743 h 1013"/>
                <a:gd name="T4" fmla="*/ 10 w 758"/>
                <a:gd name="T5" fmla="*/ 439 h 1013"/>
                <a:gd name="T6" fmla="*/ 109 w 758"/>
                <a:gd name="T7" fmla="*/ 192 h 1013"/>
                <a:gd name="T8" fmla="*/ 240 w 758"/>
                <a:gd name="T9" fmla="*/ 36 h 1013"/>
                <a:gd name="T10" fmla="*/ 413 w 758"/>
                <a:gd name="T11" fmla="*/ 3 h 1013"/>
                <a:gd name="T12" fmla="*/ 579 w 758"/>
                <a:gd name="T13" fmla="*/ 53 h 1013"/>
                <a:gd name="T14" fmla="*/ 758 w 758"/>
                <a:gd name="T15" fmla="*/ 242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8" h="1013">
                  <a:moveTo>
                    <a:pt x="99" y="1013"/>
                  </a:moveTo>
                  <a:cubicBezTo>
                    <a:pt x="91" y="968"/>
                    <a:pt x="66" y="839"/>
                    <a:pt x="51" y="743"/>
                  </a:cubicBezTo>
                  <a:cubicBezTo>
                    <a:pt x="36" y="647"/>
                    <a:pt x="0" y="531"/>
                    <a:pt x="10" y="439"/>
                  </a:cubicBezTo>
                  <a:cubicBezTo>
                    <a:pt x="20" y="347"/>
                    <a:pt x="71" y="259"/>
                    <a:pt x="109" y="192"/>
                  </a:cubicBezTo>
                  <a:cubicBezTo>
                    <a:pt x="147" y="125"/>
                    <a:pt x="189" y="67"/>
                    <a:pt x="240" y="36"/>
                  </a:cubicBezTo>
                  <a:cubicBezTo>
                    <a:pt x="291" y="5"/>
                    <a:pt x="357" y="0"/>
                    <a:pt x="413" y="3"/>
                  </a:cubicBezTo>
                  <a:cubicBezTo>
                    <a:pt x="469" y="6"/>
                    <a:pt x="521" y="13"/>
                    <a:pt x="579" y="53"/>
                  </a:cubicBezTo>
                  <a:cubicBezTo>
                    <a:pt x="637" y="93"/>
                    <a:pt x="721" y="203"/>
                    <a:pt x="758" y="242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19153" name="Rectangle 17"/>
          <p:cNvSpPr>
            <a:spLocks noChangeArrowheads="1"/>
          </p:cNvSpPr>
          <p:nvPr/>
        </p:nvSpPr>
        <p:spPr bwMode="auto">
          <a:xfrm>
            <a:off x="1242417" y="66675"/>
            <a:ext cx="50577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600" b="1">
                <a:solidFill>
                  <a:srgbClr val="2D4B9B"/>
                </a:solidFill>
                <a:latin typeface="Arial" pitchFamily="34" charset="0"/>
                <a:cs typeface="Lucida Sans Unicode" pitchFamily="34" charset="0"/>
              </a:defRPr>
            </a:lvl1pPr>
            <a:lvl2pPr algn="l">
              <a:defRPr sz="2600" b="1">
                <a:solidFill>
                  <a:srgbClr val="2D4B9B"/>
                </a:solidFill>
                <a:latin typeface="Arial" pitchFamily="34" charset="0"/>
                <a:cs typeface="Lucida Sans Unicode" pitchFamily="34" charset="0"/>
              </a:defRPr>
            </a:lvl2pPr>
            <a:lvl3pPr algn="l">
              <a:defRPr sz="2600" b="1">
                <a:solidFill>
                  <a:srgbClr val="2D4B9B"/>
                </a:solidFill>
                <a:latin typeface="Arial" pitchFamily="34" charset="0"/>
                <a:cs typeface="Lucida Sans Unicode" pitchFamily="34" charset="0"/>
              </a:defRPr>
            </a:lvl3pPr>
            <a:lvl4pPr algn="l">
              <a:defRPr sz="2600" b="1">
                <a:solidFill>
                  <a:srgbClr val="2D4B9B"/>
                </a:solidFill>
                <a:latin typeface="Arial" pitchFamily="34" charset="0"/>
                <a:cs typeface="Lucida Sans Unicode" pitchFamily="34" charset="0"/>
              </a:defRPr>
            </a:lvl4pPr>
            <a:lvl5pPr algn="l">
              <a:defRPr sz="2600" b="1">
                <a:solidFill>
                  <a:srgbClr val="2D4B9B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600" b="1">
                <a:solidFill>
                  <a:srgbClr val="2D4B9B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600" b="1">
                <a:solidFill>
                  <a:srgbClr val="2D4B9B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600" b="1">
                <a:solidFill>
                  <a:srgbClr val="2D4B9B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600" b="1">
                <a:solidFill>
                  <a:srgbClr val="2D4B9B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r>
              <a:rPr lang="en-US" altLang="en-US" dirty="0"/>
              <a:t>global ozone distribution &amp;</a:t>
            </a:r>
            <a:br>
              <a:rPr lang="en-US" altLang="en-US" dirty="0"/>
            </a:br>
            <a:r>
              <a:rPr lang="en-US" altLang="en-US" dirty="0"/>
              <a:t>Brewer-Dobson circulation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334833" y="3645024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FF"/>
                </a:solidFill>
              </a:rPr>
              <a:t>600 K</a:t>
            </a:r>
            <a:endParaRPr lang="en-US" sz="2800" b="1" dirty="0">
              <a:solidFill>
                <a:srgbClr val="FF00FF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300192" y="5642084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FF"/>
                </a:solidFill>
              </a:rPr>
              <a:t>395 K</a:t>
            </a:r>
            <a:endParaRPr lang="en-US" sz="2800" b="1" dirty="0">
              <a:solidFill>
                <a:srgbClr val="FF00FF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5796136" y="4149080"/>
            <a:ext cx="2000076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FF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mit Pfeil 22"/>
          <p:cNvCxnSpPr/>
          <p:nvPr/>
        </p:nvCxnSpPr>
        <p:spPr bwMode="auto">
          <a:xfrm>
            <a:off x="5796136" y="5733256"/>
            <a:ext cx="2000076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FF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155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pic>
        <p:nvPicPr>
          <p:cNvPr id="65" name="Grafik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13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79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43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52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32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99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7468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57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talk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5" name="Textfeld 4"/>
          <p:cNvSpPr txBox="1"/>
          <p:nvPr/>
        </p:nvSpPr>
        <p:spPr>
          <a:xfrm>
            <a:off x="260967" y="856590"/>
            <a:ext cx="8632207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2"/>
                </a:solidFill>
              </a:rPr>
              <a:t>Turnaround</a:t>
            </a:r>
            <a:r>
              <a:rPr lang="de-DE" sz="2400" dirty="0" smtClean="0">
                <a:solidFill>
                  <a:schemeClr val="tx2"/>
                </a:solidFill>
              </a:rPr>
              <a:t>  of </a:t>
            </a:r>
            <a:r>
              <a:rPr lang="de-DE" sz="2400" dirty="0" err="1" smtClean="0">
                <a:solidFill>
                  <a:schemeClr val="tx2"/>
                </a:solidFill>
              </a:rPr>
              <a:t>ozone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depleting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substances</a:t>
            </a:r>
            <a:r>
              <a:rPr lang="de-DE" sz="2400" dirty="0" smtClean="0">
                <a:solidFill>
                  <a:schemeClr val="tx2"/>
                </a:solidFill>
              </a:rPr>
              <a:t> (ODS), </a:t>
            </a:r>
            <a:r>
              <a:rPr lang="de-DE" sz="2400" dirty="0" err="1" smtClean="0">
                <a:solidFill>
                  <a:schemeClr val="tx2"/>
                </a:solidFill>
              </a:rPr>
              <a:t>equivalent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effective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stratospheric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chlorine</a:t>
            </a:r>
            <a:r>
              <a:rPr lang="de-DE" sz="2400" dirty="0" smtClean="0">
                <a:solidFill>
                  <a:schemeClr val="tx2"/>
                </a:solidFill>
              </a:rPr>
              <a:t> (EESC) and </a:t>
            </a:r>
            <a:r>
              <a:rPr lang="de-DE" sz="2400" dirty="0" err="1" smtClean="0">
                <a:solidFill>
                  <a:schemeClr val="tx2"/>
                </a:solidFill>
              </a:rPr>
              <a:t>ozone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2"/>
                </a:solidFill>
              </a:rPr>
              <a:t>Diagnosing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ozone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increases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2"/>
                </a:solidFill>
              </a:rPr>
              <a:t>Real-world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difficulties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2"/>
                </a:solidFill>
              </a:rPr>
              <a:t>Latitude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altitude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patterns</a:t>
            </a:r>
            <a:r>
              <a:rPr lang="de-DE" sz="2400" dirty="0" smtClean="0">
                <a:solidFill>
                  <a:schemeClr val="tx2"/>
                </a:solidFill>
              </a:rPr>
              <a:t> / </a:t>
            </a:r>
            <a:r>
              <a:rPr lang="de-DE" sz="2400" dirty="0" err="1" smtClean="0">
                <a:solidFill>
                  <a:schemeClr val="tx2"/>
                </a:solidFill>
              </a:rPr>
              <a:t>regions</a:t>
            </a:r>
            <a:r>
              <a:rPr lang="de-DE" sz="2400" dirty="0" smtClean="0">
                <a:solidFill>
                  <a:schemeClr val="tx2"/>
                </a:solidFill>
              </a:rPr>
              <a:t> of </a:t>
            </a:r>
            <a:r>
              <a:rPr lang="de-DE" sz="2400" dirty="0" err="1" smtClean="0">
                <a:solidFill>
                  <a:schemeClr val="tx2"/>
                </a:solidFill>
              </a:rPr>
              <a:t>largest</a:t>
            </a:r>
            <a:r>
              <a:rPr lang="de-DE" sz="2400" dirty="0" smtClean="0">
                <a:solidFill>
                  <a:schemeClr val="tx2"/>
                </a:solidFill>
              </a:rPr>
              <a:t> ODS </a:t>
            </a:r>
            <a:r>
              <a:rPr lang="de-DE" sz="2400" dirty="0" err="1" smtClean="0">
                <a:solidFill>
                  <a:schemeClr val="tx2"/>
                </a:solidFill>
              </a:rPr>
              <a:t>sensitivity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2"/>
                </a:solidFill>
              </a:rPr>
              <a:t>Clearest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signs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for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recovery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2"/>
                </a:solidFill>
              </a:rPr>
              <a:t>Expectations</a:t>
            </a:r>
            <a:r>
              <a:rPr lang="de-DE" sz="2400" dirty="0" smtClean="0">
                <a:solidFill>
                  <a:schemeClr val="tx2"/>
                </a:solidFill>
              </a:rPr>
              <a:t> &amp; </a:t>
            </a:r>
            <a:r>
              <a:rPr lang="de-DE" sz="2400" dirty="0" err="1" smtClean="0">
                <a:solidFill>
                  <a:schemeClr val="tx2"/>
                </a:solidFill>
              </a:rPr>
              <a:t>attribution</a:t>
            </a:r>
            <a:r>
              <a:rPr lang="de-DE" sz="2400" dirty="0" smtClean="0">
                <a:solidFill>
                  <a:schemeClr val="tx2"/>
                </a:solidFill>
              </a:rPr>
              <a:t>, </a:t>
            </a:r>
            <a:r>
              <a:rPr lang="de-DE" sz="2400" dirty="0" err="1" smtClean="0">
                <a:solidFill>
                  <a:schemeClr val="tx2"/>
                </a:solidFill>
              </a:rPr>
              <a:t>need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for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model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simulations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tx2"/>
                </a:solidFill>
              </a:rPr>
              <a:t>Lack of total </a:t>
            </a:r>
            <a:r>
              <a:rPr lang="de-DE" sz="2400" dirty="0" err="1" smtClean="0">
                <a:solidFill>
                  <a:schemeClr val="tx2"/>
                </a:solidFill>
              </a:rPr>
              <a:t>ozone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recovery</a:t>
            </a:r>
            <a:r>
              <a:rPr lang="de-DE" sz="2400" dirty="0" smtClean="0">
                <a:solidFill>
                  <a:schemeClr val="tx2"/>
                </a:solidFill>
              </a:rPr>
              <a:t>: ODS vs. </a:t>
            </a:r>
            <a:r>
              <a:rPr lang="de-DE" sz="2400" dirty="0" err="1" smtClean="0">
                <a:solidFill>
                  <a:schemeClr val="tx2"/>
                </a:solidFill>
              </a:rPr>
              <a:t>transport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changes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2"/>
                </a:solidFill>
              </a:rPr>
              <a:t>Lower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stratosphere</a:t>
            </a:r>
            <a:r>
              <a:rPr lang="de-DE" sz="2400" dirty="0" smtClean="0">
                <a:solidFill>
                  <a:schemeClr val="tx2"/>
                </a:solidFill>
              </a:rPr>
              <a:t>, Tropical </a:t>
            </a:r>
            <a:r>
              <a:rPr lang="de-DE" sz="2400" dirty="0" err="1" smtClean="0">
                <a:solidFill>
                  <a:schemeClr val="tx2"/>
                </a:solidFill>
              </a:rPr>
              <a:t>trends</a:t>
            </a:r>
            <a:r>
              <a:rPr lang="de-DE" sz="2400" dirty="0" smtClean="0">
                <a:solidFill>
                  <a:schemeClr val="tx2"/>
                </a:solidFill>
              </a:rPr>
              <a:t> and </a:t>
            </a:r>
            <a:r>
              <a:rPr lang="de-DE" sz="2400" dirty="0" err="1" smtClean="0">
                <a:solidFill>
                  <a:schemeClr val="tx2"/>
                </a:solidFill>
              </a:rPr>
              <a:t>tropospheric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changes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tx2"/>
                </a:solidFill>
              </a:rPr>
              <a:t>Summary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tx2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35697" y="2868359"/>
            <a:ext cx="5668539" cy="1569660"/>
          </a:xfrm>
          <a:prstGeom prst="rect">
            <a:avLst/>
          </a:prstGeom>
          <a:solidFill>
            <a:srgbClr val="FFC000">
              <a:alpha val="67000"/>
            </a:srgbClr>
          </a:solidFill>
          <a:ln w="22225">
            <a:solidFill>
              <a:srgbClr val="FF9900"/>
            </a:solidFill>
          </a:ln>
          <a:scene3d>
            <a:camera prst="orthographicFront">
              <a:rot lat="0" lon="0" rev="20700001"/>
            </a:camera>
            <a:lightRig rig="threePt" dir="t"/>
          </a:scene3d>
        </p:spPr>
        <p:txBody>
          <a:bodyPr wrap="none" rtlCol="0">
            <a:spAutoFit/>
          </a:bodyPr>
          <a:lstStyle>
            <a:defPPr>
              <a:defRPr lang="de-DE"/>
            </a:defPPr>
            <a:lvl1pPr algn="ctr">
              <a:defRPr sz="2400" b="1"/>
            </a:lvl1pPr>
          </a:lstStyle>
          <a:p>
            <a:r>
              <a:rPr lang="de-DE" dirty="0" err="1"/>
              <a:t>my</a:t>
            </a:r>
            <a:r>
              <a:rPr lang="de-DE" dirty="0"/>
              <a:t> personal </a:t>
            </a:r>
            <a:r>
              <a:rPr lang="de-DE" dirty="0" err="1"/>
              <a:t>take</a:t>
            </a:r>
            <a:endParaRPr lang="de-DE" dirty="0"/>
          </a:p>
          <a:p>
            <a:r>
              <a:rPr lang="de-DE" dirty="0"/>
              <a:t>&amp;</a:t>
            </a:r>
          </a:p>
          <a:p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existing</a:t>
            </a:r>
            <a:r>
              <a:rPr lang="de-DE" dirty="0"/>
              <a:t>, </a:t>
            </a:r>
            <a:r>
              <a:rPr lang="de-DE" dirty="0" err="1"/>
              <a:t>published</a:t>
            </a:r>
            <a:r>
              <a:rPr lang="de-DE" dirty="0"/>
              <a:t> </a:t>
            </a:r>
            <a:r>
              <a:rPr lang="de-DE" dirty="0" smtClean="0"/>
              <a:t>material</a:t>
            </a:r>
          </a:p>
          <a:p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topics</a:t>
            </a:r>
            <a:r>
              <a:rPr lang="de-DE" dirty="0" smtClean="0"/>
              <a:t> in </a:t>
            </a:r>
            <a:r>
              <a:rPr lang="de-DE" dirty="0" err="1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1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45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1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46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54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306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98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94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071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08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Montreal Protocol </a:t>
            </a:r>
            <a:r>
              <a:rPr lang="de-DE" dirty="0" err="1" smtClean="0"/>
              <a:t>effective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30436"/>
            <a:ext cx="45847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596336" y="6237288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WMO, 2014</a:t>
            </a:r>
            <a:endParaRPr lang="en-US" sz="1600" dirty="0"/>
          </a:p>
        </p:txBody>
      </p:sp>
      <p:sp>
        <p:nvSpPr>
          <p:cNvPr id="9" name="Rechteck 8"/>
          <p:cNvSpPr/>
          <p:nvPr/>
        </p:nvSpPr>
        <p:spPr bwMode="auto">
          <a:xfrm>
            <a:off x="2607906" y="5455163"/>
            <a:ext cx="360040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2915816" y="5641370"/>
            <a:ext cx="934736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531636" y="5455163"/>
            <a:ext cx="637832" cy="1474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02" y="1142330"/>
            <a:ext cx="570655" cy="337392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1403648" y="1030436"/>
            <a:ext cx="7272809" cy="5206852"/>
            <a:chOff x="1403648" y="1030436"/>
            <a:chExt cx="7272809" cy="5206852"/>
          </a:xfrm>
        </p:grpSpPr>
        <p:sp>
          <p:nvSpPr>
            <p:cNvPr id="8" name="Textfeld 7"/>
            <p:cNvSpPr txBox="1"/>
            <p:nvPr/>
          </p:nvSpPr>
          <p:spPr>
            <a:xfrm>
              <a:off x="5148065" y="1584050"/>
              <a:ext cx="35283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400" b="1" dirty="0" smtClean="0"/>
                <a:t>EESC ≈15% to 25% </a:t>
              </a:r>
              <a:r>
                <a:rPr lang="de-DE" sz="2400" dirty="0" smtClean="0"/>
                <a:t>down </a:t>
              </a:r>
              <a:r>
                <a:rPr lang="de-DE" sz="2400" dirty="0" err="1" smtClean="0"/>
                <a:t>from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peak</a:t>
              </a:r>
              <a:endParaRPr lang="de-DE" sz="2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400" dirty="0" err="1" smtClean="0"/>
                <a:t>Decline</a:t>
              </a:r>
              <a:r>
                <a:rPr lang="de-DE" sz="2400" dirty="0" smtClean="0"/>
                <a:t> 3x </a:t>
              </a:r>
              <a:r>
                <a:rPr lang="de-DE" sz="2400" dirty="0" err="1" smtClean="0"/>
                <a:t>slower</a:t>
              </a:r>
              <a:r>
                <a:rPr lang="de-DE" sz="2400" dirty="0" smtClean="0"/>
                <a:t>!!</a:t>
              </a:r>
              <a:endParaRPr lang="en-US" sz="2400" dirty="0"/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1403648" y="1030436"/>
              <a:ext cx="1356246" cy="5206852"/>
              <a:chOff x="1403648" y="1030436"/>
              <a:chExt cx="1356246" cy="5206852"/>
            </a:xfrm>
          </p:grpSpPr>
          <p:cxnSp>
            <p:nvCxnSpPr>
              <p:cNvPr id="7" name="Gerade Verbindung 6"/>
              <p:cNvCxnSpPr/>
              <p:nvPr/>
            </p:nvCxnSpPr>
            <p:spPr bwMode="auto">
              <a:xfrm flipV="1">
                <a:off x="2700260" y="1030436"/>
                <a:ext cx="0" cy="52068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Gerade Verbindung mit Pfeil 9"/>
              <p:cNvCxnSpPr/>
              <p:nvPr/>
            </p:nvCxnSpPr>
            <p:spPr bwMode="auto">
              <a:xfrm flipV="1">
                <a:off x="1403648" y="1196752"/>
                <a:ext cx="720080" cy="1368152"/>
              </a:xfrm>
              <a:prstGeom prst="straightConnector1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Gerade Verbindung mit Pfeil 13"/>
              <p:cNvCxnSpPr/>
              <p:nvPr/>
            </p:nvCxnSpPr>
            <p:spPr bwMode="auto">
              <a:xfrm>
                <a:off x="2267744" y="1268414"/>
                <a:ext cx="492150" cy="315636"/>
              </a:xfrm>
              <a:prstGeom prst="straightConnector1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5" name="Gruppieren 14"/>
          <p:cNvGrpSpPr/>
          <p:nvPr/>
        </p:nvGrpSpPr>
        <p:grpSpPr>
          <a:xfrm>
            <a:off x="1331640" y="3405682"/>
            <a:ext cx="7344816" cy="2308324"/>
            <a:chOff x="1331640" y="3405682"/>
            <a:chExt cx="7344816" cy="2308324"/>
          </a:xfrm>
        </p:grpSpPr>
        <p:grpSp>
          <p:nvGrpSpPr>
            <p:cNvPr id="22" name="Gruppieren 21"/>
            <p:cNvGrpSpPr/>
            <p:nvPr/>
          </p:nvGrpSpPr>
          <p:grpSpPr>
            <a:xfrm>
              <a:off x="1331640" y="4869160"/>
              <a:ext cx="1428254" cy="586003"/>
              <a:chOff x="1331640" y="4869160"/>
              <a:chExt cx="1428254" cy="586003"/>
            </a:xfrm>
          </p:grpSpPr>
          <p:cxnSp>
            <p:nvCxnSpPr>
              <p:cNvPr id="18" name="Gerade Verbindung mit Pfeil 17"/>
              <p:cNvCxnSpPr/>
              <p:nvPr/>
            </p:nvCxnSpPr>
            <p:spPr bwMode="auto">
              <a:xfrm>
                <a:off x="1331640" y="4869160"/>
                <a:ext cx="792088" cy="586003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Gerade Verbindung mit Pfeil 18"/>
              <p:cNvCxnSpPr/>
              <p:nvPr/>
            </p:nvCxnSpPr>
            <p:spPr bwMode="auto">
              <a:xfrm flipV="1">
                <a:off x="2174610" y="5162161"/>
                <a:ext cx="585284" cy="235581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" name="Textfeld 19"/>
            <p:cNvSpPr txBox="1"/>
            <p:nvPr/>
          </p:nvSpPr>
          <p:spPr>
            <a:xfrm>
              <a:off x="5148064" y="3405682"/>
              <a:ext cx="352839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24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400" b="1" dirty="0" err="1" smtClean="0"/>
                <a:t>Is</a:t>
              </a:r>
              <a:r>
                <a:rPr lang="de-DE" sz="2400" b="1" dirty="0" smtClean="0"/>
                <a:t> </a:t>
              </a:r>
              <a:r>
                <a:rPr lang="de-DE" sz="2400" b="1" dirty="0" err="1" smtClean="0"/>
                <a:t>ozone</a:t>
              </a:r>
              <a:r>
                <a:rPr lang="de-DE" sz="2400" b="1" dirty="0" smtClean="0"/>
                <a:t> </a:t>
              </a:r>
              <a:r>
                <a:rPr lang="de-DE" sz="2400" b="1" dirty="0" err="1" smtClean="0"/>
                <a:t>responding</a:t>
              </a:r>
              <a:r>
                <a:rPr lang="de-DE" sz="2400" b="1" dirty="0" smtClean="0"/>
                <a:t> &amp; </a:t>
              </a:r>
              <a:r>
                <a:rPr lang="de-DE" sz="2400" b="1" dirty="0" err="1" smtClean="0"/>
                <a:t>going</a:t>
              </a:r>
              <a:r>
                <a:rPr lang="de-DE" sz="2400" b="1" dirty="0" smtClean="0"/>
                <a:t> up?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400" dirty="0" err="1"/>
                <a:t>D</a:t>
              </a:r>
              <a:r>
                <a:rPr lang="de-DE" sz="2400" dirty="0" err="1" smtClean="0"/>
                <a:t>ue</a:t>
              </a:r>
              <a:r>
                <a:rPr lang="de-DE" sz="2400" dirty="0" smtClean="0"/>
                <a:t> to ODS </a:t>
              </a:r>
              <a:r>
                <a:rPr lang="de-DE" sz="2400" dirty="0" err="1" smtClean="0"/>
                <a:t>decline</a:t>
              </a:r>
              <a:r>
                <a:rPr lang="de-DE" sz="2400" dirty="0" smtClean="0"/>
                <a:t>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400" dirty="0" err="1" smtClean="0"/>
                <a:t>Due</a:t>
              </a:r>
              <a:r>
                <a:rPr lang="de-DE" sz="2400" dirty="0" smtClean="0"/>
                <a:t> to </a:t>
              </a:r>
              <a:r>
                <a:rPr lang="de-DE" sz="2400" dirty="0" err="1" smtClean="0"/>
                <a:t>transport</a:t>
              </a:r>
              <a:r>
                <a:rPr lang="de-DE" sz="2400" dirty="0" smtClean="0"/>
                <a:t> &amp; </a:t>
              </a:r>
              <a:r>
                <a:rPr lang="de-DE" sz="2400" dirty="0" err="1" smtClean="0"/>
                <a:t>other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changes</a:t>
              </a:r>
              <a:r>
                <a:rPr lang="de-DE" sz="2400" dirty="0" smtClean="0"/>
                <a:t>?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53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25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979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055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8518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45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851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23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389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60" name="Grafik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06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55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1.st </a:t>
            </a:r>
            <a:r>
              <a:rPr lang="de-DE" dirty="0" err="1" smtClean="0"/>
              <a:t>stage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recovery</a:t>
            </a:r>
            <a:r>
              <a:rPr lang="de-DE" dirty="0" smtClean="0"/>
              <a:t> 2003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5" name="Textfeld 4"/>
          <p:cNvSpPr txBox="1"/>
          <p:nvPr/>
        </p:nvSpPr>
        <p:spPr>
          <a:xfrm>
            <a:off x="6199114" y="6237288"/>
            <a:ext cx="2693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Newchurch et al. JGR 2003</a:t>
            </a:r>
            <a:endParaRPr lang="en-US" sz="1600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2915816" y="5641370"/>
            <a:ext cx="934736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531636" y="5455163"/>
            <a:ext cx="637832" cy="1474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322164"/>
            <a:ext cx="827405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82" y="2182991"/>
            <a:ext cx="2428646" cy="30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51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23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752594" cy="4752594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6" y="1340768"/>
            <a:ext cx="4752594" cy="475259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FEHP – 10/2015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980728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395 K ~ 120 hPa ~ 17 km</a:t>
            </a:r>
            <a:endParaRPr lang="en-US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220072" y="98072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600 K ~ 30 hPa ~ 27 km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18572" y="6186790"/>
            <a:ext cx="39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Dörnbrack</a:t>
            </a:r>
            <a:r>
              <a:rPr lang="de-DE" sz="1600" dirty="0"/>
              <a:t>, https://www.pa.op.dlr.de/arctic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89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/>
              <a:t>Tropical </a:t>
            </a:r>
            <a:r>
              <a:rPr lang="de-DE" altLang="en-US" dirty="0" err="1" smtClean="0"/>
              <a:t>ozone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columns</a:t>
            </a:r>
            <a:r>
              <a:rPr lang="de-DE" altLang="en-US" dirty="0" smtClean="0"/>
              <a:t> ??</a:t>
            </a:r>
            <a:endParaRPr lang="en-US" altLang="en-US" dirty="0" smtClean="0"/>
          </a:p>
        </p:txBody>
      </p:sp>
      <p:sp>
        <p:nvSpPr>
          <p:cNvPr id="43011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0" y="6597650"/>
            <a:ext cx="3709988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mtClean="0"/>
              <a:t>FEHP – 09/2014</a:t>
            </a:r>
          </a:p>
        </p:txBody>
      </p:sp>
      <p:sp>
        <p:nvSpPr>
          <p:cNvPr id="43012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AC6B26-85D4-47EE-BCDB-6D7BA1394332}" type="slidenum">
              <a:rPr lang="de-DE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lang="de-DE" altLang="en-US" smtClean="0"/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272337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feld 6"/>
          <p:cNvSpPr txBox="1">
            <a:spLocks noChangeArrowheads="1"/>
          </p:cNvSpPr>
          <p:nvPr/>
        </p:nvSpPr>
        <p:spPr bwMode="auto">
          <a:xfrm>
            <a:off x="622300" y="1077913"/>
            <a:ext cx="7180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000"/>
              <a:t>Models simulate increasing BDC on 50 to 100 year time-scale</a:t>
            </a:r>
            <a:endParaRPr lang="en-US" altLang="en-US" sz="2000"/>
          </a:p>
        </p:txBody>
      </p:sp>
      <p:sp>
        <p:nvSpPr>
          <p:cNvPr id="43015" name="Pfeil nach oben 13"/>
          <p:cNvSpPr>
            <a:spLocks noChangeArrowheads="1"/>
          </p:cNvSpPr>
          <p:nvPr/>
        </p:nvSpPr>
        <p:spPr bwMode="auto">
          <a:xfrm>
            <a:off x="4489450" y="4616450"/>
            <a:ext cx="457200" cy="32543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15" name="Textfeld 14"/>
          <p:cNvSpPr txBox="1"/>
          <p:nvPr/>
        </p:nvSpPr>
        <p:spPr>
          <a:xfrm>
            <a:off x="4202113" y="4949825"/>
            <a:ext cx="10350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 err="1">
                <a:solidFill>
                  <a:schemeClr val="bg2">
                    <a:lumMod val="75000"/>
                  </a:schemeClr>
                </a:solidFill>
              </a:rPr>
              <a:t>upwelling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3017" name="Ellipse 16"/>
          <p:cNvSpPr>
            <a:spLocks noChangeArrowheads="1"/>
          </p:cNvSpPr>
          <p:nvPr/>
        </p:nvSpPr>
        <p:spPr bwMode="auto">
          <a:xfrm>
            <a:off x="3924300" y="3805238"/>
            <a:ext cx="1584325" cy="811212"/>
          </a:xfrm>
          <a:prstGeom prst="ellipse">
            <a:avLst/>
          </a:prstGeom>
          <a:noFill/>
          <a:ln w="3175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226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Tropical</a:t>
            </a:r>
            <a:r>
              <a:rPr lang="de-DE" dirty="0" smtClean="0"/>
              <a:t>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columns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00" y="836712"/>
            <a:ext cx="7145862" cy="550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099219" y="6186790"/>
            <a:ext cx="3081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Chipperfield et al., Nature, 2017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88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 smtClean="0"/>
              <a:t>Tropical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ozone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trends</a:t>
            </a:r>
            <a:endParaRPr lang="en-US" altLang="en-US" dirty="0" smtClean="0"/>
          </a:p>
        </p:txBody>
      </p:sp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81075"/>
            <a:ext cx="460851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feld 2"/>
          <p:cNvSpPr txBox="1">
            <a:spLocks noChangeArrowheads="1"/>
          </p:cNvSpPr>
          <p:nvPr/>
        </p:nvSpPr>
        <p:spPr bwMode="auto">
          <a:xfrm>
            <a:off x="1157287" y="981075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dirty="0" err="1"/>
              <a:t>Shepherd</a:t>
            </a:r>
            <a:r>
              <a:rPr lang="de-DE" altLang="en-US" dirty="0"/>
              <a:t> et al., NGEO, 2014</a:t>
            </a:r>
            <a:endParaRPr lang="en-US" altLang="en-US" dirty="0"/>
          </a:p>
        </p:txBody>
      </p:sp>
      <p:sp>
        <p:nvSpPr>
          <p:cNvPr id="67590" name="Textfeld 3"/>
          <p:cNvSpPr txBox="1">
            <a:spLocks noChangeArrowheads="1"/>
          </p:cNvSpPr>
          <p:nvPr/>
        </p:nvSpPr>
        <p:spPr bwMode="auto">
          <a:xfrm>
            <a:off x="196850" y="3752850"/>
            <a:ext cx="37289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sz="2400" b="1" dirty="0" err="1" smtClean="0">
                <a:solidFill>
                  <a:srgbClr val="0000FF"/>
                </a:solidFill>
              </a:rPr>
              <a:t>stratospheric</a:t>
            </a:r>
            <a:r>
              <a:rPr lang="de-DE" altLang="en-US" sz="2400" b="1" dirty="0" smtClean="0">
                <a:solidFill>
                  <a:srgbClr val="0000FF"/>
                </a:solidFill>
              </a:rPr>
              <a:t> </a:t>
            </a:r>
            <a:r>
              <a:rPr lang="de-DE" altLang="en-US" sz="2400" b="1" dirty="0" err="1" smtClean="0">
                <a:solidFill>
                  <a:srgbClr val="0000FF"/>
                </a:solidFill>
              </a:rPr>
              <a:t>decrease</a:t>
            </a:r>
            <a:endParaRPr lang="de-DE" altLang="en-US" sz="2400" b="1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en-US" sz="2400" b="1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400" b="1" dirty="0" err="1" smtClean="0"/>
              <a:t>compensated</a:t>
            </a:r>
            <a:r>
              <a:rPr lang="de-DE" altLang="en-US" sz="2400" b="1" dirty="0" smtClean="0"/>
              <a:t> </a:t>
            </a:r>
            <a:r>
              <a:rPr lang="de-DE" altLang="en-US" sz="2400" b="1" dirty="0" err="1" smtClean="0"/>
              <a:t>by</a:t>
            </a:r>
            <a:endParaRPr lang="de-DE" altLang="en-US" sz="2400" b="1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endParaRPr lang="de-DE" altLang="en-US" sz="2400" b="1" dirty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de-DE" altLang="en-US" sz="2400" b="1" dirty="0" err="1" smtClean="0">
                <a:solidFill>
                  <a:srgbClr val="FF0000"/>
                </a:solidFill>
              </a:rPr>
              <a:t>tropospheric</a:t>
            </a:r>
            <a:r>
              <a:rPr lang="de-DE" altLang="en-US" sz="2400" b="1" dirty="0" smtClean="0">
                <a:solidFill>
                  <a:srgbClr val="FF0000"/>
                </a:solidFill>
              </a:rPr>
              <a:t> </a:t>
            </a:r>
            <a:r>
              <a:rPr lang="de-DE" altLang="en-US" sz="2400" b="1" dirty="0" err="1" smtClean="0">
                <a:solidFill>
                  <a:srgbClr val="FF0000"/>
                </a:solidFill>
              </a:rPr>
              <a:t>increase</a:t>
            </a:r>
            <a:r>
              <a:rPr lang="de-DE" altLang="en-US" sz="2400" b="1" dirty="0" smtClean="0">
                <a:solidFill>
                  <a:srgbClr val="FF0000"/>
                </a:solidFill>
              </a:rPr>
              <a:t>?</a:t>
            </a:r>
            <a:endParaRPr lang="de-DE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6300192" y="3573016"/>
            <a:ext cx="2160240" cy="43204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 flipV="1">
            <a:off x="5004048" y="5013176"/>
            <a:ext cx="3816424" cy="36004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3384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251520" y="3778814"/>
            <a:ext cx="8280920" cy="2602514"/>
            <a:chOff x="4356100" y="4641573"/>
            <a:chExt cx="4608513" cy="1883051"/>
          </a:xfrm>
        </p:grpSpPr>
        <p:pic>
          <p:nvPicPr>
            <p:cNvPr id="6758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32"/>
            <a:stretch/>
          </p:blipFill>
          <p:spPr bwMode="auto">
            <a:xfrm>
              <a:off x="4356100" y="4641573"/>
              <a:ext cx="4608513" cy="188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Gerade Verbindung 11"/>
            <p:cNvCxnSpPr/>
            <p:nvPr/>
          </p:nvCxnSpPr>
          <p:spPr bwMode="auto">
            <a:xfrm flipV="1">
              <a:off x="5004048" y="5013176"/>
              <a:ext cx="3816424" cy="313115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75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/>
              <a:t>tropospheric</a:t>
            </a:r>
            <a:r>
              <a:rPr lang="de-DE" altLang="en-US" dirty="0"/>
              <a:t> </a:t>
            </a:r>
            <a:r>
              <a:rPr lang="de-DE" altLang="en-US" dirty="0" err="1"/>
              <a:t>increase</a:t>
            </a:r>
            <a:r>
              <a:rPr lang="de-DE" altLang="en-US" dirty="0"/>
              <a:t>?</a:t>
            </a:r>
          </a:p>
        </p:txBody>
      </p:sp>
      <p:sp>
        <p:nvSpPr>
          <p:cNvPr id="67589" name="Textfeld 2"/>
          <p:cNvSpPr txBox="1">
            <a:spLocks noChangeArrowheads="1"/>
          </p:cNvSpPr>
          <p:nvPr/>
        </p:nvSpPr>
        <p:spPr bwMode="auto">
          <a:xfrm>
            <a:off x="3284511" y="4810687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dirty="0" err="1"/>
              <a:t>Shepherd</a:t>
            </a:r>
            <a:r>
              <a:rPr lang="de-DE" altLang="en-US" dirty="0"/>
              <a:t> et al., NGEO, 2014</a:t>
            </a:r>
            <a:endParaRPr lang="en-US" altLang="en-US" dirty="0"/>
          </a:p>
        </p:txBody>
      </p:sp>
      <p:sp>
        <p:nvSpPr>
          <p:cNvPr id="13" name="Textfeld 2"/>
          <p:cNvSpPr txBox="1">
            <a:spLocks noChangeArrowheads="1"/>
          </p:cNvSpPr>
          <p:nvPr/>
        </p:nvSpPr>
        <p:spPr bwMode="auto">
          <a:xfrm>
            <a:off x="1602973" y="4107730"/>
            <a:ext cx="1659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dirty="0" smtClean="0">
                <a:solidFill>
                  <a:srgbClr val="FF0000"/>
                </a:solidFill>
              </a:rPr>
              <a:t>1 DU / </a:t>
            </a:r>
            <a:r>
              <a:rPr lang="de-DE" altLang="en-US" dirty="0" err="1" smtClean="0">
                <a:solidFill>
                  <a:srgbClr val="FF0000"/>
                </a:solidFill>
              </a:rPr>
              <a:t>decade</a:t>
            </a:r>
            <a:endParaRPr lang="en-US" altLang="en-US" dirty="0">
              <a:solidFill>
                <a:srgbClr val="FF000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47036" y="980728"/>
            <a:ext cx="8489460" cy="2880875"/>
            <a:chOff x="547036" y="980728"/>
            <a:chExt cx="8489460" cy="2880875"/>
          </a:xfrm>
        </p:grpSpPr>
        <p:grpSp>
          <p:nvGrpSpPr>
            <p:cNvPr id="6" name="Gruppieren 5"/>
            <p:cNvGrpSpPr/>
            <p:nvPr/>
          </p:nvGrpSpPr>
          <p:grpSpPr>
            <a:xfrm>
              <a:off x="547036" y="980728"/>
              <a:ext cx="8273436" cy="2700466"/>
              <a:chOff x="547036" y="980728"/>
              <a:chExt cx="8273436" cy="2700466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036" y="980728"/>
                <a:ext cx="8273436" cy="2700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feld 2"/>
              <p:cNvSpPr txBox="1">
                <a:spLocks noChangeArrowheads="1"/>
              </p:cNvSpPr>
              <p:nvPr/>
            </p:nvSpPr>
            <p:spPr bwMode="auto">
              <a:xfrm>
                <a:off x="1331640" y="3059113"/>
                <a:ext cx="23350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en-US" dirty="0" smtClean="0"/>
                  <a:t>Ball </a:t>
                </a:r>
                <a:r>
                  <a:rPr lang="de-DE" altLang="en-US" dirty="0"/>
                  <a:t>et al., </a:t>
                </a:r>
                <a:r>
                  <a:rPr lang="de-DE" altLang="en-US" dirty="0" smtClean="0"/>
                  <a:t>ACP, 2018</a:t>
                </a:r>
                <a:endParaRPr lang="en-US" altLang="en-US" dirty="0"/>
              </a:p>
            </p:txBody>
          </p:sp>
          <p:sp>
            <p:nvSpPr>
              <p:cNvPr id="15" name="Textfeld 2"/>
              <p:cNvSpPr txBox="1">
                <a:spLocks noChangeArrowheads="1"/>
              </p:cNvSpPr>
              <p:nvPr/>
            </p:nvSpPr>
            <p:spPr bwMode="auto">
              <a:xfrm>
                <a:off x="5507994" y="2686607"/>
                <a:ext cx="11721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en-US" dirty="0" smtClean="0"/>
                  <a:t>OMI-MLS</a:t>
                </a:r>
                <a:endParaRPr lang="en-US" altLang="en-US" dirty="0"/>
              </a:p>
            </p:txBody>
          </p:sp>
        </p:grpSp>
        <p:grpSp>
          <p:nvGrpSpPr>
            <p:cNvPr id="14" name="Gruppieren 13"/>
            <p:cNvGrpSpPr/>
            <p:nvPr/>
          </p:nvGrpSpPr>
          <p:grpSpPr>
            <a:xfrm>
              <a:off x="1115616" y="3428445"/>
              <a:ext cx="7920880" cy="433158"/>
              <a:chOff x="1115616" y="3428445"/>
              <a:chExt cx="7920880" cy="433158"/>
            </a:xfrm>
          </p:grpSpPr>
          <p:cxnSp>
            <p:nvCxnSpPr>
              <p:cNvPr id="16" name="Gerade Verbindung 15"/>
              <p:cNvCxnSpPr/>
              <p:nvPr/>
            </p:nvCxnSpPr>
            <p:spPr bwMode="auto">
              <a:xfrm>
                <a:off x="1115616" y="3428445"/>
                <a:ext cx="6192688" cy="432603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 Verbindung 16"/>
              <p:cNvCxnSpPr/>
              <p:nvPr/>
            </p:nvCxnSpPr>
            <p:spPr bwMode="auto">
              <a:xfrm>
                <a:off x="7668344" y="3429000"/>
                <a:ext cx="1368152" cy="432603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2561253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/>
              <a:t>tropospheric</a:t>
            </a:r>
            <a:r>
              <a:rPr lang="de-DE" altLang="en-US" dirty="0"/>
              <a:t> </a:t>
            </a:r>
            <a:r>
              <a:rPr lang="de-DE" altLang="en-US" dirty="0" err="1"/>
              <a:t>increase</a:t>
            </a:r>
            <a:r>
              <a:rPr lang="de-DE" altLang="en-US" dirty="0"/>
              <a:t>?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47036" y="980728"/>
            <a:ext cx="7193316" cy="1451411"/>
            <a:chOff x="547036" y="980728"/>
            <a:chExt cx="8273436" cy="270046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36" y="980728"/>
              <a:ext cx="8273436" cy="2700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2"/>
            <p:cNvSpPr txBox="1">
              <a:spLocks noChangeArrowheads="1"/>
            </p:cNvSpPr>
            <p:nvPr/>
          </p:nvSpPr>
          <p:spPr bwMode="auto">
            <a:xfrm>
              <a:off x="1331640" y="2990377"/>
              <a:ext cx="1859486" cy="4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 dirty="0" smtClean="0"/>
                <a:t>Ball </a:t>
              </a:r>
              <a:r>
                <a:rPr lang="de-DE" altLang="en-US" sz="1200" dirty="0"/>
                <a:t>et al., </a:t>
              </a:r>
              <a:r>
                <a:rPr lang="de-DE" altLang="en-US" sz="1200" dirty="0" smtClean="0"/>
                <a:t>ACP, 2018</a:t>
              </a:r>
              <a:endParaRPr lang="en-US" altLang="en-US" sz="1200" dirty="0"/>
            </a:p>
          </p:txBody>
        </p:sp>
        <p:sp>
          <p:nvSpPr>
            <p:cNvPr id="15" name="Textfeld 2"/>
            <p:cNvSpPr txBox="1">
              <a:spLocks noChangeArrowheads="1"/>
            </p:cNvSpPr>
            <p:nvPr/>
          </p:nvSpPr>
          <p:spPr bwMode="auto">
            <a:xfrm>
              <a:off x="5779803" y="2588448"/>
              <a:ext cx="970158" cy="4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 dirty="0" smtClean="0"/>
                <a:t>OMI-MLS</a:t>
              </a:r>
              <a:endParaRPr lang="en-US" altLang="en-US" sz="1200" dirty="0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3244"/>
            <a:ext cx="7534423" cy="39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1043608" y="2333465"/>
            <a:ext cx="6336704" cy="375448"/>
            <a:chOff x="1115616" y="3428445"/>
            <a:chExt cx="6279617" cy="106423"/>
          </a:xfrm>
        </p:grpSpPr>
        <p:cxnSp>
          <p:nvCxnSpPr>
            <p:cNvPr id="21" name="Gerade Verbindung 20"/>
            <p:cNvCxnSpPr/>
            <p:nvPr/>
          </p:nvCxnSpPr>
          <p:spPr bwMode="auto">
            <a:xfrm>
              <a:off x="1115616" y="3428445"/>
              <a:ext cx="2568934" cy="10642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 Verbindung 21"/>
            <p:cNvCxnSpPr/>
            <p:nvPr/>
          </p:nvCxnSpPr>
          <p:spPr bwMode="auto">
            <a:xfrm>
              <a:off x="6701338" y="3428445"/>
              <a:ext cx="693895" cy="10642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7589" name="Textfeld 2"/>
          <p:cNvSpPr txBox="1">
            <a:spLocks noChangeArrowheads="1"/>
          </p:cNvSpPr>
          <p:nvPr/>
        </p:nvSpPr>
        <p:spPr bwMode="auto">
          <a:xfrm>
            <a:off x="1287652" y="5701816"/>
            <a:ext cx="27796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dirty="0" err="1" smtClean="0"/>
              <a:t>Barret</a:t>
            </a:r>
            <a:r>
              <a:rPr lang="de-DE" altLang="en-US" dirty="0" smtClean="0"/>
              <a:t> </a:t>
            </a:r>
            <a:r>
              <a:rPr lang="de-DE" altLang="en-US" dirty="0"/>
              <a:t>et al., </a:t>
            </a:r>
            <a:r>
              <a:rPr lang="de-DE" altLang="en-US" dirty="0" smtClean="0"/>
              <a:t>TOAR, 2018</a:t>
            </a:r>
            <a:endParaRPr lang="en-US" alt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7596336" y="2754794"/>
            <a:ext cx="1620957" cy="1754326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OMI-MLS</a:t>
            </a:r>
          </a:p>
          <a:p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OMI, RAL</a:t>
            </a:r>
          </a:p>
          <a:p>
            <a:r>
              <a:rPr lang="de-DE" dirty="0" smtClean="0">
                <a:solidFill>
                  <a:srgbClr val="9900CC"/>
                </a:solidFill>
              </a:rPr>
              <a:t>GOME, OMI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IASI, FORLI</a:t>
            </a:r>
          </a:p>
          <a:p>
            <a:r>
              <a:rPr lang="de-DE" dirty="0" smtClean="0">
                <a:solidFill>
                  <a:srgbClr val="FF9900"/>
                </a:solidFill>
              </a:rPr>
              <a:t>IASI, SOFRID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SCIAMACHY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51520" y="1340768"/>
            <a:ext cx="7117077" cy="1692771"/>
          </a:xfrm>
          <a:prstGeom prst="rect">
            <a:avLst/>
          </a:prstGeom>
          <a:solidFill>
            <a:srgbClr val="92D050">
              <a:alpha val="67000"/>
            </a:srgbClr>
          </a:solidFill>
          <a:ln w="22225">
            <a:solidFill>
              <a:srgbClr val="00B050"/>
            </a:solidFill>
          </a:ln>
          <a:scene3d>
            <a:camera prst="orthographicFront">
              <a:rot lat="0" lon="0" rev="20700001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smtClean="0"/>
              <a:t>different </a:t>
            </a:r>
            <a:r>
              <a:rPr lang="de-DE" sz="2800" b="1" dirty="0" err="1" smtClean="0"/>
              <a:t>data</a:t>
            </a:r>
            <a:r>
              <a:rPr lang="de-DE" sz="2800" b="1" dirty="0" smtClean="0"/>
              <a:t>-sets</a:t>
            </a:r>
          </a:p>
          <a:p>
            <a:pPr algn="ctr"/>
            <a:r>
              <a:rPr lang="de-DE" sz="2800" b="1" dirty="0" err="1" smtClean="0"/>
              <a:t>very</a:t>
            </a:r>
            <a:r>
              <a:rPr lang="de-DE" sz="2800" b="1" dirty="0" smtClean="0"/>
              <a:t> different </a:t>
            </a:r>
            <a:r>
              <a:rPr lang="de-DE" sz="2800" b="1" dirty="0" err="1" smtClean="0"/>
              <a:t>tropospheric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ozone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trends</a:t>
            </a:r>
            <a:endParaRPr lang="de-DE" sz="2800" b="1" dirty="0" smtClean="0"/>
          </a:p>
          <a:p>
            <a:pPr algn="ctr"/>
            <a:endParaRPr lang="de-DE" sz="2400" b="1" dirty="0"/>
          </a:p>
          <a:p>
            <a:pPr algn="ctr"/>
            <a:r>
              <a:rPr lang="de-DE" sz="2400" b="1" dirty="0" smtClean="0"/>
              <a:t>!!TOAR </a:t>
            </a:r>
            <a:r>
              <a:rPr lang="de-DE" sz="2400" b="1" dirty="0" err="1" smtClean="0"/>
              <a:t>talk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coming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up</a:t>
            </a:r>
            <a:r>
              <a:rPr lang="de-DE" sz="2400" b="1" dirty="0" smtClean="0"/>
              <a:t>!!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6122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Summary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sp>
        <p:nvSpPr>
          <p:cNvPr id="5" name="Textfeld 4"/>
          <p:cNvSpPr txBox="1"/>
          <p:nvPr/>
        </p:nvSpPr>
        <p:spPr>
          <a:xfrm>
            <a:off x="332759" y="807478"/>
            <a:ext cx="8634736" cy="52629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smtClean="0"/>
              <a:t>Ozone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recovering</a:t>
            </a:r>
            <a:r>
              <a:rPr lang="de-DE" sz="2400" dirty="0" smtClean="0"/>
              <a:t> in </a:t>
            </a:r>
            <a:r>
              <a:rPr lang="de-DE" sz="2400" dirty="0" err="1" smtClean="0"/>
              <a:t>upper</a:t>
            </a:r>
            <a:r>
              <a:rPr lang="de-DE" sz="2400" dirty="0" smtClean="0"/>
              <a:t> </a:t>
            </a:r>
            <a:r>
              <a:rPr lang="de-DE" sz="2400" dirty="0" err="1" smtClean="0"/>
              <a:t>stratosphere</a:t>
            </a:r>
            <a:endParaRPr lang="de-DE" sz="2400" dirty="0" smtClean="0"/>
          </a:p>
          <a:p>
            <a:pPr marL="800100" lvl="1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 err="1" smtClean="0"/>
              <a:t>patterns</a:t>
            </a:r>
            <a:r>
              <a:rPr lang="de-DE" sz="2000" dirty="0" smtClean="0"/>
              <a:t> &amp; </a:t>
            </a:r>
            <a:r>
              <a:rPr lang="de-DE" sz="2000" dirty="0" err="1" smtClean="0"/>
              <a:t>magnitude</a:t>
            </a:r>
            <a:r>
              <a:rPr lang="de-DE" sz="2000" dirty="0" smtClean="0"/>
              <a:t> </a:t>
            </a:r>
            <a:r>
              <a:rPr lang="de-DE" sz="2000" dirty="0" err="1" smtClean="0"/>
              <a:t>consistent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expectations</a:t>
            </a:r>
            <a:endParaRPr lang="de-DE" sz="2000" dirty="0" smtClean="0"/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dirty="0" smtClean="0"/>
              <a:t>ODS + CO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in WMO 2014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err="1" smtClean="0"/>
              <a:t>Antarctic</a:t>
            </a:r>
            <a:r>
              <a:rPr lang="de-DE" sz="2400" dirty="0" smtClean="0"/>
              <a:t> Sept. </a:t>
            </a:r>
            <a:r>
              <a:rPr lang="de-DE" sz="2400" dirty="0" err="1" smtClean="0"/>
              <a:t>increase</a:t>
            </a:r>
            <a:endParaRPr lang="de-DE" sz="2400" dirty="0" smtClean="0"/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dirty="0" smtClean="0"/>
              <a:t>larger </a:t>
            </a:r>
            <a:r>
              <a:rPr lang="de-DE" sz="2000" dirty="0" err="1" smtClean="0"/>
              <a:t>than</a:t>
            </a:r>
            <a:r>
              <a:rPr lang="de-DE" sz="2000" dirty="0" smtClean="0"/>
              <a:t> </a:t>
            </a:r>
            <a:r>
              <a:rPr lang="de-DE" sz="2000" dirty="0" err="1" smtClean="0"/>
              <a:t>expected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ODS </a:t>
            </a:r>
            <a:r>
              <a:rPr lang="de-DE" sz="2000" dirty="0" err="1" smtClean="0"/>
              <a:t>decline</a:t>
            </a:r>
            <a:r>
              <a:rPr lang="de-DE" sz="2000" dirty="0" smtClean="0"/>
              <a:t>!!</a:t>
            </a:r>
            <a:endParaRPr lang="de-DE" sz="700" dirty="0" smtClean="0"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err="1"/>
              <a:t>C</a:t>
            </a:r>
            <a:r>
              <a:rPr lang="de-DE" sz="2400" dirty="0" err="1" smtClean="0"/>
              <a:t>olumn</a:t>
            </a:r>
            <a:r>
              <a:rPr lang="de-DE" sz="2400" dirty="0" smtClean="0"/>
              <a:t> </a:t>
            </a:r>
            <a:r>
              <a:rPr lang="de-DE" sz="2400" dirty="0" err="1"/>
              <a:t>ozone</a:t>
            </a:r>
            <a:r>
              <a:rPr lang="de-DE" sz="2400" dirty="0"/>
              <a:t>: no </a:t>
            </a:r>
            <a:r>
              <a:rPr lang="de-DE" sz="2400" dirty="0" err="1"/>
              <a:t>clear</a:t>
            </a:r>
            <a:r>
              <a:rPr lang="de-DE" sz="2400" dirty="0"/>
              <a:t> </a:t>
            </a:r>
            <a:r>
              <a:rPr lang="de-DE" sz="2400" dirty="0" err="1"/>
              <a:t>increases</a:t>
            </a:r>
            <a:r>
              <a:rPr lang="de-DE" sz="2400" dirty="0"/>
              <a:t> </a:t>
            </a:r>
            <a:r>
              <a:rPr lang="de-DE" sz="2400" dirty="0" err="1"/>
              <a:t>yet</a:t>
            </a:r>
            <a:endParaRPr lang="de-DE" sz="2400" dirty="0"/>
          </a:p>
          <a:p>
            <a:pPr marL="800100" lvl="1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/>
              <a:t>≈ </a:t>
            </a:r>
            <a:r>
              <a:rPr lang="de-DE" sz="2000" dirty="0" err="1"/>
              <a:t>expected</a:t>
            </a:r>
            <a:r>
              <a:rPr lang="de-DE" sz="2000" dirty="0"/>
              <a:t>          </a:t>
            </a:r>
            <a:r>
              <a:rPr lang="de-DE" dirty="0"/>
              <a:t>(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sz="2000" dirty="0"/>
              <a:t>20 </a:t>
            </a:r>
            <a:r>
              <a:rPr lang="de-DE" sz="2000" dirty="0" err="1"/>
              <a:t>to</a:t>
            </a:r>
            <a:r>
              <a:rPr lang="de-DE" sz="2000" dirty="0"/>
              <a:t> 40 </a:t>
            </a:r>
            <a:r>
              <a:rPr lang="de-DE" sz="2000" dirty="0" err="1"/>
              <a:t>years</a:t>
            </a:r>
            <a:r>
              <a:rPr lang="de-DE" sz="2000" dirty="0"/>
              <a:t>!</a:t>
            </a:r>
            <a:r>
              <a:rPr lang="de-DE" dirty="0"/>
              <a:t>)</a:t>
            </a:r>
          </a:p>
          <a:p>
            <a:pPr marL="800100" lvl="1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/>
              <a:t>„</a:t>
            </a:r>
            <a:r>
              <a:rPr lang="de-DE" sz="2000" dirty="0" err="1"/>
              <a:t>chemical</a:t>
            </a:r>
            <a:r>
              <a:rPr lang="de-DE" sz="2000" dirty="0"/>
              <a:t>“ </a:t>
            </a:r>
            <a:r>
              <a:rPr lang="de-DE" sz="2000" dirty="0" err="1"/>
              <a:t>increase</a:t>
            </a:r>
            <a:r>
              <a:rPr lang="de-DE" sz="2000" dirty="0"/>
              <a:t> </a:t>
            </a:r>
            <a:r>
              <a:rPr lang="de-DE" sz="2000" dirty="0" err="1"/>
              <a:t>offset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(</a:t>
            </a:r>
            <a:r>
              <a:rPr lang="de-DE" sz="2000" dirty="0" err="1"/>
              <a:t>unexpected</a:t>
            </a:r>
            <a:r>
              <a:rPr lang="de-DE" sz="2000" dirty="0"/>
              <a:t>) </a:t>
            </a:r>
            <a:r>
              <a:rPr lang="de-DE" sz="2000" dirty="0" err="1"/>
              <a:t>transport</a:t>
            </a:r>
            <a:r>
              <a:rPr lang="de-DE" sz="2000" dirty="0"/>
              <a:t> </a:t>
            </a:r>
            <a:r>
              <a:rPr lang="de-DE" sz="2000" dirty="0" err="1"/>
              <a:t>decline</a:t>
            </a:r>
            <a:r>
              <a:rPr lang="de-DE" sz="2000" dirty="0"/>
              <a:t>?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dirty="0" err="1"/>
              <a:t>tropospheric</a:t>
            </a:r>
            <a:r>
              <a:rPr lang="de-DE" sz="2000" dirty="0"/>
              <a:t> </a:t>
            </a:r>
            <a:r>
              <a:rPr lang="de-DE" sz="2000" dirty="0" err="1"/>
              <a:t>changes</a:t>
            </a:r>
            <a:r>
              <a:rPr lang="de-DE" sz="2000" dirty="0"/>
              <a:t>?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see</a:t>
            </a:r>
            <a:r>
              <a:rPr lang="de-DE" sz="2400" dirty="0" smtClean="0"/>
              <a:t> </a:t>
            </a:r>
            <a:r>
              <a:rPr lang="de-DE" sz="2400" dirty="0" err="1" smtClean="0"/>
              <a:t>actual</a:t>
            </a:r>
            <a:r>
              <a:rPr lang="de-DE" sz="2400" dirty="0" smtClean="0"/>
              <a:t> </a:t>
            </a:r>
            <a:r>
              <a:rPr lang="de-DE" sz="2400" dirty="0" err="1" smtClean="0"/>
              <a:t>recovery</a:t>
            </a:r>
            <a:r>
              <a:rPr lang="de-DE" sz="2400" dirty="0" smtClean="0"/>
              <a:t>: </a:t>
            </a:r>
            <a:r>
              <a:rPr lang="de-DE" sz="2400" dirty="0" err="1" smtClean="0"/>
              <a:t>need</a:t>
            </a:r>
            <a:r>
              <a:rPr lang="de-DE" sz="2400" dirty="0" smtClean="0"/>
              <a:t> 1</a:t>
            </a:r>
            <a:r>
              <a:rPr lang="de-DE" sz="2400" dirty="0"/>
              <a:t>% </a:t>
            </a:r>
            <a:r>
              <a:rPr lang="de-DE" sz="2400" dirty="0" err="1"/>
              <a:t>accuracy</a:t>
            </a:r>
            <a:r>
              <a:rPr lang="de-DE" sz="2400" dirty="0"/>
              <a:t>, </a:t>
            </a:r>
            <a:r>
              <a:rPr lang="de-DE" sz="2400" dirty="0" err="1" smtClean="0"/>
              <a:t>long</a:t>
            </a:r>
            <a:r>
              <a:rPr lang="de-DE" sz="2400" dirty="0" smtClean="0"/>
              <a:t>-term </a:t>
            </a:r>
            <a:r>
              <a:rPr lang="de-DE" sz="2400" dirty="0" err="1"/>
              <a:t>observations</a:t>
            </a:r>
            <a:r>
              <a:rPr lang="de-DE" sz="2400" dirty="0"/>
              <a:t> </a:t>
            </a:r>
            <a:r>
              <a:rPr lang="de-DE" sz="2400" dirty="0" smtClean="0"/>
              <a:t>&amp; </a:t>
            </a:r>
            <a:r>
              <a:rPr lang="de-DE" sz="2400" dirty="0" err="1" smtClean="0"/>
              <a:t>simulations</a:t>
            </a:r>
            <a:endParaRPr lang="en-US" sz="2400" dirty="0"/>
          </a:p>
        </p:txBody>
      </p:sp>
      <p:sp>
        <p:nvSpPr>
          <p:cNvPr id="6" name="AutoShape 6" descr="Bildergebnis für smileys neut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Bildergebnis für smileys neutr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Summary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5" name="Textfeld 4"/>
          <p:cNvSpPr txBox="1"/>
          <p:nvPr/>
        </p:nvSpPr>
        <p:spPr>
          <a:xfrm>
            <a:off x="332759" y="807478"/>
            <a:ext cx="8634736" cy="52629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smtClean="0"/>
              <a:t>Ozone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recovering</a:t>
            </a:r>
            <a:r>
              <a:rPr lang="de-DE" sz="2400" dirty="0" smtClean="0"/>
              <a:t> in </a:t>
            </a:r>
            <a:r>
              <a:rPr lang="de-DE" sz="2400" dirty="0" err="1" smtClean="0"/>
              <a:t>upper</a:t>
            </a:r>
            <a:r>
              <a:rPr lang="de-DE" sz="2400" dirty="0" smtClean="0"/>
              <a:t> </a:t>
            </a:r>
            <a:r>
              <a:rPr lang="de-DE" sz="2400" dirty="0" err="1" smtClean="0"/>
              <a:t>stratosphere</a:t>
            </a:r>
            <a:endParaRPr lang="de-DE" sz="2400" dirty="0" smtClean="0"/>
          </a:p>
          <a:p>
            <a:pPr marL="800100" lvl="1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 err="1" smtClean="0"/>
              <a:t>patterns</a:t>
            </a:r>
            <a:r>
              <a:rPr lang="de-DE" sz="2000" dirty="0" smtClean="0"/>
              <a:t> &amp; </a:t>
            </a:r>
            <a:r>
              <a:rPr lang="de-DE" sz="2000" dirty="0" err="1" smtClean="0"/>
              <a:t>magnitude</a:t>
            </a:r>
            <a:r>
              <a:rPr lang="de-DE" sz="2000" dirty="0" smtClean="0"/>
              <a:t> </a:t>
            </a:r>
            <a:r>
              <a:rPr lang="de-DE" sz="2000" dirty="0" err="1" smtClean="0"/>
              <a:t>consistent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expectations</a:t>
            </a:r>
            <a:endParaRPr lang="de-DE" sz="2000" dirty="0" smtClean="0"/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dirty="0" smtClean="0"/>
              <a:t>ODS + CO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in WMO 2014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err="1" smtClean="0"/>
              <a:t>Antarctic</a:t>
            </a:r>
            <a:r>
              <a:rPr lang="de-DE" sz="2400" dirty="0" smtClean="0"/>
              <a:t> Sept. </a:t>
            </a:r>
            <a:r>
              <a:rPr lang="de-DE" sz="2400" dirty="0" err="1" smtClean="0"/>
              <a:t>increase</a:t>
            </a:r>
            <a:endParaRPr lang="de-DE" sz="2400" dirty="0" smtClean="0"/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dirty="0" smtClean="0"/>
              <a:t>larger </a:t>
            </a:r>
            <a:r>
              <a:rPr lang="de-DE" sz="2000" dirty="0" err="1" smtClean="0"/>
              <a:t>than</a:t>
            </a:r>
            <a:r>
              <a:rPr lang="de-DE" sz="2000" dirty="0" smtClean="0"/>
              <a:t> </a:t>
            </a:r>
            <a:r>
              <a:rPr lang="de-DE" sz="2000" dirty="0" err="1" smtClean="0"/>
              <a:t>expected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ODS </a:t>
            </a:r>
            <a:r>
              <a:rPr lang="de-DE" sz="2000" dirty="0" err="1" smtClean="0"/>
              <a:t>decline</a:t>
            </a:r>
            <a:r>
              <a:rPr lang="de-DE" sz="2000" dirty="0" smtClean="0"/>
              <a:t>!!</a:t>
            </a:r>
            <a:endParaRPr lang="de-DE" sz="700" dirty="0" smtClean="0"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err="1"/>
              <a:t>C</a:t>
            </a:r>
            <a:r>
              <a:rPr lang="de-DE" sz="2400" dirty="0" err="1" smtClean="0"/>
              <a:t>olumn</a:t>
            </a:r>
            <a:r>
              <a:rPr lang="de-DE" sz="2400" dirty="0" smtClean="0"/>
              <a:t> </a:t>
            </a:r>
            <a:r>
              <a:rPr lang="de-DE" sz="2400" dirty="0" err="1"/>
              <a:t>ozone</a:t>
            </a:r>
            <a:r>
              <a:rPr lang="de-DE" sz="2400" dirty="0"/>
              <a:t>: no </a:t>
            </a:r>
            <a:r>
              <a:rPr lang="de-DE" sz="2400" dirty="0" err="1"/>
              <a:t>clear</a:t>
            </a:r>
            <a:r>
              <a:rPr lang="de-DE" sz="2400" dirty="0"/>
              <a:t> </a:t>
            </a:r>
            <a:r>
              <a:rPr lang="de-DE" sz="2400" dirty="0" err="1"/>
              <a:t>increases</a:t>
            </a:r>
            <a:r>
              <a:rPr lang="de-DE" sz="2400" dirty="0"/>
              <a:t> </a:t>
            </a:r>
            <a:r>
              <a:rPr lang="de-DE" sz="2400" dirty="0" err="1"/>
              <a:t>yet</a:t>
            </a:r>
            <a:endParaRPr lang="de-DE" sz="2400" dirty="0"/>
          </a:p>
          <a:p>
            <a:pPr marL="800100" lvl="1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/>
              <a:t>≈ </a:t>
            </a:r>
            <a:r>
              <a:rPr lang="de-DE" sz="2000" dirty="0" err="1"/>
              <a:t>expected</a:t>
            </a:r>
            <a:r>
              <a:rPr lang="de-DE" sz="2000" dirty="0"/>
              <a:t>          </a:t>
            </a:r>
            <a:r>
              <a:rPr lang="de-DE" dirty="0"/>
              <a:t>(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sz="2000" dirty="0"/>
              <a:t>20 </a:t>
            </a:r>
            <a:r>
              <a:rPr lang="de-DE" sz="2000" dirty="0" err="1"/>
              <a:t>to</a:t>
            </a:r>
            <a:r>
              <a:rPr lang="de-DE" sz="2000" dirty="0"/>
              <a:t> 40 </a:t>
            </a:r>
            <a:r>
              <a:rPr lang="de-DE" sz="2000" dirty="0" err="1"/>
              <a:t>years</a:t>
            </a:r>
            <a:r>
              <a:rPr lang="de-DE" sz="2000" dirty="0"/>
              <a:t>!</a:t>
            </a:r>
            <a:r>
              <a:rPr lang="de-DE" dirty="0"/>
              <a:t>)</a:t>
            </a:r>
          </a:p>
          <a:p>
            <a:pPr marL="800100" lvl="1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/>
              <a:t>„</a:t>
            </a:r>
            <a:r>
              <a:rPr lang="de-DE" sz="2000" dirty="0" err="1"/>
              <a:t>chemical</a:t>
            </a:r>
            <a:r>
              <a:rPr lang="de-DE" sz="2000" dirty="0"/>
              <a:t>“ </a:t>
            </a:r>
            <a:r>
              <a:rPr lang="de-DE" sz="2000" dirty="0" err="1"/>
              <a:t>increase</a:t>
            </a:r>
            <a:r>
              <a:rPr lang="de-DE" sz="2000" dirty="0"/>
              <a:t> </a:t>
            </a:r>
            <a:r>
              <a:rPr lang="de-DE" sz="2000" dirty="0" err="1"/>
              <a:t>offset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(</a:t>
            </a:r>
            <a:r>
              <a:rPr lang="de-DE" sz="2000" dirty="0" err="1"/>
              <a:t>unexpected</a:t>
            </a:r>
            <a:r>
              <a:rPr lang="de-DE" sz="2000" dirty="0"/>
              <a:t>) </a:t>
            </a:r>
            <a:r>
              <a:rPr lang="de-DE" sz="2000" dirty="0" err="1"/>
              <a:t>transport</a:t>
            </a:r>
            <a:r>
              <a:rPr lang="de-DE" sz="2000" dirty="0"/>
              <a:t> </a:t>
            </a:r>
            <a:r>
              <a:rPr lang="de-DE" sz="2000" dirty="0" err="1"/>
              <a:t>decline</a:t>
            </a:r>
            <a:r>
              <a:rPr lang="de-DE" sz="2000" dirty="0"/>
              <a:t>?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dirty="0" err="1"/>
              <a:t>tropospheric</a:t>
            </a:r>
            <a:r>
              <a:rPr lang="de-DE" sz="2000" dirty="0"/>
              <a:t> </a:t>
            </a:r>
            <a:r>
              <a:rPr lang="de-DE" sz="2000" dirty="0" err="1"/>
              <a:t>changes</a:t>
            </a:r>
            <a:r>
              <a:rPr lang="de-DE" sz="2000" dirty="0"/>
              <a:t>?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see</a:t>
            </a:r>
            <a:r>
              <a:rPr lang="de-DE" sz="2400" dirty="0" smtClean="0"/>
              <a:t> </a:t>
            </a:r>
            <a:r>
              <a:rPr lang="de-DE" sz="2400" dirty="0" err="1" smtClean="0"/>
              <a:t>actual</a:t>
            </a:r>
            <a:r>
              <a:rPr lang="de-DE" sz="2400" dirty="0" smtClean="0"/>
              <a:t> </a:t>
            </a:r>
            <a:r>
              <a:rPr lang="de-DE" sz="2400" dirty="0" err="1" smtClean="0"/>
              <a:t>recovery</a:t>
            </a:r>
            <a:r>
              <a:rPr lang="de-DE" sz="2400" dirty="0" smtClean="0"/>
              <a:t>: </a:t>
            </a:r>
            <a:r>
              <a:rPr lang="de-DE" sz="2400" dirty="0" err="1" smtClean="0"/>
              <a:t>need</a:t>
            </a:r>
            <a:r>
              <a:rPr lang="de-DE" sz="2400" dirty="0" smtClean="0"/>
              <a:t> 1</a:t>
            </a:r>
            <a:r>
              <a:rPr lang="de-DE" sz="2400" dirty="0"/>
              <a:t>% </a:t>
            </a:r>
            <a:r>
              <a:rPr lang="de-DE" sz="2400" dirty="0" err="1"/>
              <a:t>accuracy</a:t>
            </a:r>
            <a:r>
              <a:rPr lang="de-DE" sz="2400" dirty="0"/>
              <a:t>, </a:t>
            </a:r>
            <a:r>
              <a:rPr lang="de-DE" sz="2400" dirty="0" err="1" smtClean="0"/>
              <a:t>long</a:t>
            </a:r>
            <a:r>
              <a:rPr lang="de-DE" sz="2400" dirty="0" smtClean="0"/>
              <a:t>-term </a:t>
            </a:r>
            <a:r>
              <a:rPr lang="de-DE" sz="2400" dirty="0" err="1"/>
              <a:t>observations</a:t>
            </a:r>
            <a:r>
              <a:rPr lang="de-DE" sz="2400" dirty="0"/>
              <a:t> </a:t>
            </a:r>
            <a:r>
              <a:rPr lang="de-DE" sz="2400" dirty="0" smtClean="0"/>
              <a:t>&amp; </a:t>
            </a:r>
            <a:r>
              <a:rPr lang="de-DE" sz="2400" dirty="0" err="1" smtClean="0"/>
              <a:t>simulations</a:t>
            </a:r>
            <a:endParaRPr lang="en-US" sz="2400" dirty="0"/>
          </a:p>
        </p:txBody>
      </p:sp>
      <p:sp>
        <p:nvSpPr>
          <p:cNvPr id="6" name="AutoShape 6" descr="Bildergebnis für smileys neut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Bildergebnis für smileys neutr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993390" y="1628800"/>
            <a:ext cx="7384970" cy="3847207"/>
          </a:xfrm>
          <a:prstGeom prst="rect">
            <a:avLst/>
          </a:prstGeom>
          <a:solidFill>
            <a:srgbClr val="92D050">
              <a:alpha val="87000"/>
            </a:srgbClr>
          </a:solidFill>
          <a:ln w="22225">
            <a:solidFill>
              <a:srgbClr val="00B050"/>
            </a:solidFill>
          </a:ln>
          <a:scene3d>
            <a:camera prst="orthographicFront">
              <a:rot lat="0" lon="0" rev="20700001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smtClean="0"/>
              <a:t>WMO 2018 vs. WMO 2014 (</a:t>
            </a:r>
            <a:r>
              <a:rPr lang="de-DE" sz="2800" b="1" dirty="0" err="1" smtClean="0"/>
              <a:t>my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take</a:t>
            </a:r>
            <a:r>
              <a:rPr lang="de-DE" sz="2800" b="1" dirty="0" smtClean="0"/>
              <a:t>!!)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err="1" smtClean="0"/>
              <a:t>no</a:t>
            </a:r>
            <a:r>
              <a:rPr lang="de-DE" sz="2400" dirty="0" smtClean="0"/>
              <a:t> large </a:t>
            </a:r>
            <a:r>
              <a:rPr lang="de-DE" sz="2400" dirty="0" err="1" smtClean="0"/>
              <a:t>surprises</a:t>
            </a:r>
            <a:r>
              <a:rPr lang="de-DE" sz="2400" dirty="0" smtClean="0"/>
              <a:t> – </a:t>
            </a:r>
            <a:r>
              <a:rPr lang="de-DE" sz="2400" dirty="0" err="1" smtClean="0"/>
              <a:t>similar</a:t>
            </a:r>
            <a:r>
              <a:rPr lang="de-DE" sz="2400" dirty="0" smtClean="0"/>
              <a:t> </a:t>
            </a:r>
            <a:r>
              <a:rPr lang="de-DE" sz="2400" dirty="0" err="1" smtClean="0"/>
              <a:t>conclusions</a:t>
            </a:r>
            <a:endParaRPr lang="de-D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HFC </a:t>
            </a:r>
            <a:r>
              <a:rPr lang="de-DE" sz="2400" dirty="0" err="1" smtClean="0"/>
              <a:t>chapter</a:t>
            </a:r>
            <a:r>
              <a:rPr lang="de-DE" sz="2400" dirty="0" smtClean="0"/>
              <a:t> (</a:t>
            </a:r>
            <a:r>
              <a:rPr lang="de-DE" sz="2400" dirty="0" err="1" smtClean="0"/>
              <a:t>reflecting</a:t>
            </a:r>
            <a:r>
              <a:rPr lang="de-DE" sz="2400" dirty="0" smtClean="0"/>
              <a:t> Kigali 2016)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err="1" smtClean="0"/>
              <a:t>Some</a:t>
            </a:r>
            <a:r>
              <a:rPr lang="de-DE" sz="2400" dirty="0" smtClean="0"/>
              <a:t> ODS </a:t>
            </a:r>
            <a:r>
              <a:rPr lang="de-DE" sz="2400" dirty="0" err="1" smtClean="0"/>
              <a:t>emissions</a:t>
            </a:r>
            <a:r>
              <a:rPr lang="de-DE" sz="2400" dirty="0" smtClean="0"/>
              <a:t> still </a:t>
            </a:r>
            <a:r>
              <a:rPr lang="de-DE" sz="2400" dirty="0" err="1" smtClean="0"/>
              <a:t>unclear</a:t>
            </a:r>
            <a:r>
              <a:rPr lang="de-DE" sz="2400" dirty="0" smtClean="0"/>
              <a:t> (CFC11, CCl4)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CCMI (</a:t>
            </a:r>
            <a:r>
              <a:rPr lang="de-DE" sz="2400" dirty="0" err="1"/>
              <a:t>replaces</a:t>
            </a:r>
            <a:r>
              <a:rPr lang="de-DE" sz="2400" dirty="0"/>
              <a:t> CCMVal2)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LOTUS (</a:t>
            </a:r>
            <a:r>
              <a:rPr lang="de-DE" sz="2400" dirty="0" err="1" smtClean="0"/>
              <a:t>upper</a:t>
            </a:r>
            <a:r>
              <a:rPr lang="de-DE" sz="2400" dirty="0" smtClean="0"/>
              <a:t> </a:t>
            </a:r>
            <a:r>
              <a:rPr lang="de-DE" sz="2400" dirty="0" err="1" smtClean="0"/>
              <a:t>strat</a:t>
            </a:r>
            <a:r>
              <a:rPr lang="de-DE" sz="2400" dirty="0" smtClean="0"/>
              <a:t>. </a:t>
            </a:r>
            <a:r>
              <a:rPr lang="de-DE" sz="2400" dirty="0" err="1" smtClean="0"/>
              <a:t>recovery</a:t>
            </a:r>
            <a:r>
              <a:rPr lang="de-DE" sz="24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err="1"/>
              <a:t>s</a:t>
            </a:r>
            <a:r>
              <a:rPr lang="de-DE" sz="2400" dirty="0" err="1" smtClean="0"/>
              <a:t>igns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Antarctic</a:t>
            </a:r>
            <a:r>
              <a:rPr lang="de-DE" sz="2400" dirty="0" smtClean="0"/>
              <a:t> </a:t>
            </a:r>
            <a:r>
              <a:rPr lang="de-DE" sz="2400" dirty="0" err="1" smtClean="0"/>
              <a:t>recovery</a:t>
            </a:r>
            <a:endParaRPr lang="de-D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t</a:t>
            </a:r>
            <a:r>
              <a:rPr lang="de-DE" sz="2400" dirty="0" smtClean="0"/>
              <a:t>otal </a:t>
            </a:r>
            <a:r>
              <a:rPr lang="de-DE" sz="2400" dirty="0" err="1" smtClean="0"/>
              <a:t>ozone</a:t>
            </a:r>
            <a:r>
              <a:rPr lang="de-DE" sz="2400" dirty="0" smtClean="0"/>
              <a:t> / </a:t>
            </a:r>
            <a:r>
              <a:rPr lang="de-DE" sz="2400" dirty="0" err="1" smtClean="0"/>
              <a:t>lower</a:t>
            </a:r>
            <a:r>
              <a:rPr lang="de-DE" sz="2400" dirty="0" smtClean="0"/>
              <a:t> </a:t>
            </a:r>
            <a:r>
              <a:rPr lang="de-DE" sz="2400" dirty="0" err="1" smtClean="0"/>
              <a:t>strat</a:t>
            </a:r>
            <a:r>
              <a:rPr lang="de-DE" sz="2400" dirty="0" smtClean="0"/>
              <a:t>. / BDC still </a:t>
            </a:r>
            <a:r>
              <a:rPr lang="de-DE" sz="2400" dirty="0" err="1" smtClean="0"/>
              <a:t>complicated</a:t>
            </a:r>
            <a:endParaRPr lang="de-D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clear</a:t>
            </a:r>
            <a:r>
              <a:rPr lang="de-DE" sz="2400" dirty="0" smtClean="0"/>
              <a:t> </a:t>
            </a:r>
            <a:r>
              <a:rPr lang="de-DE" sz="2400" dirty="0" err="1" smtClean="0"/>
              <a:t>signs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increasing</a:t>
            </a:r>
            <a:r>
              <a:rPr lang="de-DE" sz="2400" dirty="0" smtClean="0"/>
              <a:t> total </a:t>
            </a:r>
            <a:r>
              <a:rPr lang="de-DE" sz="2400" dirty="0" err="1" smtClean="0"/>
              <a:t>ozone</a:t>
            </a:r>
            <a:endParaRPr lang="de-D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interest</a:t>
            </a:r>
            <a:r>
              <a:rPr lang="de-DE" sz="2400" dirty="0" smtClean="0"/>
              <a:t> in </a:t>
            </a:r>
            <a:r>
              <a:rPr lang="de-DE" sz="2400" dirty="0" err="1" smtClean="0"/>
              <a:t>tropospheric</a:t>
            </a:r>
            <a:r>
              <a:rPr lang="de-DE" sz="2400" dirty="0" smtClean="0"/>
              <a:t> </a:t>
            </a:r>
            <a:r>
              <a:rPr lang="de-DE" sz="2400" dirty="0" err="1" smtClean="0"/>
              <a:t>ozone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6756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Recovery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45748"/>
            <a:ext cx="4645795" cy="543558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C500A-BBD1-4373-93CE-055080CB0EE3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5508104" y="3645024"/>
            <a:ext cx="3113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 smtClean="0"/>
              <a:t>patient</a:t>
            </a:r>
            <a:r>
              <a:rPr lang="de-DE" sz="2800" dirty="0" smtClean="0"/>
              <a:t> still sick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 smtClean="0"/>
              <a:t>keep</a:t>
            </a:r>
            <a:r>
              <a:rPr lang="de-DE" sz="2800" dirty="0" smtClean="0"/>
              <a:t> </a:t>
            </a:r>
            <a:r>
              <a:rPr lang="de-DE" sz="2800" dirty="0" err="1" smtClean="0"/>
              <a:t>checking</a:t>
            </a:r>
            <a:endParaRPr lang="de-DE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/>
              <a:t>d</a:t>
            </a:r>
            <a:r>
              <a:rPr lang="de-DE" sz="2800" dirty="0" err="1" smtClean="0"/>
              <a:t>on‘t</a:t>
            </a:r>
            <a:r>
              <a:rPr lang="de-DE" sz="2800" dirty="0" smtClean="0"/>
              <a:t> </a:t>
            </a:r>
            <a:r>
              <a:rPr lang="de-DE" sz="2800" dirty="0" err="1" smtClean="0"/>
              <a:t>stop</a:t>
            </a:r>
            <a:r>
              <a:rPr lang="de-DE" sz="2800" dirty="0" smtClean="0"/>
              <a:t> </a:t>
            </a:r>
            <a:r>
              <a:rPr lang="de-DE" sz="2800" dirty="0" err="1" smtClean="0"/>
              <a:t>caring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59419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1" y="1556792"/>
            <a:ext cx="838587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1" y="1556792"/>
            <a:ext cx="838587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1" y="1556792"/>
            <a:ext cx="838587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362591" y="1556792"/>
            <a:ext cx="8385873" cy="4824536"/>
            <a:chOff x="362591" y="1556792"/>
            <a:chExt cx="8385873" cy="482453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91" y="1556792"/>
              <a:ext cx="8385873" cy="4824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Gerade Verbindung 5"/>
            <p:cNvCxnSpPr/>
            <p:nvPr/>
          </p:nvCxnSpPr>
          <p:spPr bwMode="auto">
            <a:xfrm>
              <a:off x="1763688" y="3284984"/>
              <a:ext cx="4824536" cy="1656184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" name="Textfeld 7"/>
          <p:cNvSpPr txBox="1"/>
          <p:nvPr/>
        </p:nvSpPr>
        <p:spPr>
          <a:xfrm>
            <a:off x="179512" y="1922056"/>
            <a:ext cx="8879226" cy="1938992"/>
          </a:xfrm>
          <a:prstGeom prst="rect">
            <a:avLst/>
          </a:prstGeom>
          <a:solidFill>
            <a:srgbClr val="92D050">
              <a:alpha val="67000"/>
            </a:srgbClr>
          </a:solidFill>
          <a:ln w="22225">
            <a:solidFill>
              <a:srgbClr val="00B050"/>
            </a:solidFill>
          </a:ln>
          <a:scene3d>
            <a:camera prst="orthographicFront">
              <a:rot lat="0" lon="0" rev="20700001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Multiple linear </a:t>
            </a:r>
            <a:r>
              <a:rPr lang="de-DE" sz="2400" b="1" dirty="0" err="1" smtClean="0"/>
              <a:t>regression</a:t>
            </a:r>
            <a:r>
              <a:rPr lang="de-DE" sz="2400" b="1" dirty="0" smtClean="0"/>
              <a:t> </a:t>
            </a:r>
            <a:r>
              <a:rPr lang="de-DE" dirty="0" smtClean="0"/>
              <a:t>(e.g. </a:t>
            </a:r>
            <a:r>
              <a:rPr lang="de-DE" dirty="0" err="1" smtClean="0"/>
              <a:t>Reinsel</a:t>
            </a:r>
            <a:r>
              <a:rPr lang="de-DE" dirty="0" smtClean="0"/>
              <a:t> et al., JGR, 2005)</a:t>
            </a:r>
          </a:p>
          <a:p>
            <a:r>
              <a:rPr lang="de-DE" sz="2400" b="1" dirty="0" err="1" smtClean="0"/>
              <a:t>Dynamical</a:t>
            </a:r>
            <a:r>
              <a:rPr lang="de-DE" sz="2400" b="1" dirty="0" smtClean="0"/>
              <a:t> linear </a:t>
            </a:r>
            <a:r>
              <a:rPr lang="de-DE" sz="2400" b="1" dirty="0" err="1" smtClean="0"/>
              <a:t>model</a:t>
            </a:r>
            <a:r>
              <a:rPr lang="de-DE" sz="2400" b="1" dirty="0" smtClean="0"/>
              <a:t> </a:t>
            </a:r>
            <a:r>
              <a:rPr lang="de-DE" dirty="0" smtClean="0"/>
              <a:t>(e.g. Laine et al., ACP, </a:t>
            </a:r>
            <a:r>
              <a:rPr lang="de-DE" dirty="0" smtClean="0"/>
              <a:t>2014, Ball et al., ACP, 2018)</a:t>
            </a:r>
            <a:endParaRPr lang="de-DE" dirty="0" smtClean="0"/>
          </a:p>
          <a:p>
            <a:endParaRPr lang="de-DE" sz="2400" b="1" dirty="0" smtClean="0"/>
          </a:p>
          <a:p>
            <a:r>
              <a:rPr lang="de-DE" sz="2400" b="1" dirty="0" smtClean="0"/>
              <a:t>+</a:t>
            </a:r>
            <a:r>
              <a:rPr lang="de-DE" sz="2400" b="1" dirty="0" err="1" smtClean="0"/>
              <a:t>reduce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variability</a:t>
            </a:r>
            <a:endParaRPr lang="de-DE" sz="2400" b="1" dirty="0"/>
          </a:p>
          <a:p>
            <a:r>
              <a:rPr lang="de-DE" sz="2400" b="1" dirty="0" smtClean="0"/>
              <a:t>-</a:t>
            </a:r>
            <a:r>
              <a:rPr lang="de-DE" sz="2400" b="1" dirty="0" err="1" smtClean="0"/>
              <a:t>assumptions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about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sources</a:t>
            </a:r>
            <a:r>
              <a:rPr lang="de-DE" sz="2400" b="1" dirty="0" smtClean="0"/>
              <a:t> &amp; </a:t>
            </a:r>
            <a:r>
              <a:rPr lang="de-DE" sz="2400" b="1" dirty="0" err="1" smtClean="0"/>
              <a:t>mechanisms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22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climate benefits of the Montreal Protocol</a:t>
            </a:r>
            <a:endParaRPr lang="en-US" altLang="en-US" smtClean="0"/>
          </a:p>
        </p:txBody>
      </p:sp>
      <p:sp>
        <p:nvSpPr>
          <p:cNvPr id="50179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0" y="6597650"/>
            <a:ext cx="3709988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mtClean="0"/>
              <a:t>FEHP – 09/2014</a:t>
            </a:r>
          </a:p>
        </p:txBody>
      </p:sp>
      <p:sp>
        <p:nvSpPr>
          <p:cNvPr id="50180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121C14-DE17-4185-A19E-053371691906}" type="slidenum">
              <a:rPr lang="de-DE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80</a:t>
            </a:fld>
            <a:endParaRPr lang="de-DE" altLang="en-US" smtClean="0"/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2"/>
          <a:stretch>
            <a:fillRect/>
          </a:stretch>
        </p:blipFill>
        <p:spPr bwMode="auto">
          <a:xfrm>
            <a:off x="107950" y="2981325"/>
            <a:ext cx="427513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feld 5"/>
          <p:cNvSpPr txBox="1">
            <a:spLocks noChangeArrowheads="1"/>
          </p:cNvSpPr>
          <p:nvPr/>
        </p:nvSpPr>
        <p:spPr bwMode="auto">
          <a:xfrm>
            <a:off x="250825" y="1155700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/>
              <a:t>avoided CFCs = avoided greenhouse gases</a:t>
            </a:r>
            <a:endParaRPr lang="en-US" altLang="en-US"/>
          </a:p>
        </p:txBody>
      </p:sp>
      <p:grpSp>
        <p:nvGrpSpPr>
          <p:cNvPr id="23" name="Gruppieren 22"/>
          <p:cNvGrpSpPr>
            <a:grpSpLocks/>
          </p:cNvGrpSpPr>
          <p:nvPr/>
        </p:nvGrpSpPr>
        <p:grpSpPr bwMode="auto">
          <a:xfrm>
            <a:off x="4500563" y="981075"/>
            <a:ext cx="4608512" cy="5832475"/>
            <a:chOff x="2984249" y="2043903"/>
            <a:chExt cx="4255015" cy="2492698"/>
          </a:xfrm>
        </p:grpSpPr>
        <p:pic>
          <p:nvPicPr>
            <p:cNvPr id="50189" name="Picture 4" descr="http://www.energytrendsinsider.com/wp-content/uploads/2012/07/Global-CO2-1024x697.png?00cfb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398" y="2439077"/>
              <a:ext cx="3067157" cy="2088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0" name="Textfeld 8"/>
            <p:cNvSpPr txBox="1">
              <a:spLocks noChangeArrowheads="1"/>
            </p:cNvSpPr>
            <p:nvPr/>
          </p:nvSpPr>
          <p:spPr bwMode="auto">
            <a:xfrm>
              <a:off x="6375169" y="2043903"/>
              <a:ext cx="86409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>
                  <a:solidFill>
                    <a:srgbClr val="FF0000"/>
                  </a:solidFill>
                </a:rPr>
                <a:t>2014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>
                  <a:solidFill>
                    <a:srgbClr val="FF0000"/>
                  </a:solidFill>
                </a:rPr>
                <a:t>40 Gt</a:t>
              </a:r>
              <a:endParaRPr lang="en-US" altLang="en-US">
                <a:solidFill>
                  <a:srgbClr val="FF0000"/>
                </a:solidFill>
              </a:endParaRPr>
            </a:p>
          </p:txBody>
        </p:sp>
        <p:sp>
          <p:nvSpPr>
            <p:cNvPr id="50191" name="Textfeld 9"/>
            <p:cNvSpPr txBox="1">
              <a:spLocks noChangeArrowheads="1"/>
            </p:cNvSpPr>
            <p:nvPr/>
          </p:nvSpPr>
          <p:spPr bwMode="auto">
            <a:xfrm>
              <a:off x="3083795" y="4024247"/>
              <a:ext cx="288904" cy="27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/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/>
                <a:t>0</a:t>
              </a:r>
              <a:endParaRPr lang="en-US" altLang="en-US"/>
            </a:p>
          </p:txBody>
        </p:sp>
        <p:sp>
          <p:nvSpPr>
            <p:cNvPr id="50192" name="Textfeld 12"/>
            <p:cNvSpPr txBox="1">
              <a:spLocks noChangeArrowheads="1"/>
            </p:cNvSpPr>
            <p:nvPr/>
          </p:nvSpPr>
          <p:spPr bwMode="auto">
            <a:xfrm>
              <a:off x="2984249" y="2672437"/>
              <a:ext cx="407308" cy="27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en-US"/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/>
                <a:t>30</a:t>
              </a:r>
              <a:endParaRPr lang="en-US" altLang="en-US"/>
            </a:p>
          </p:txBody>
        </p:sp>
        <p:sp>
          <p:nvSpPr>
            <p:cNvPr id="50193" name="Textfeld 13"/>
            <p:cNvSpPr txBox="1">
              <a:spLocks noChangeArrowheads="1"/>
            </p:cNvSpPr>
            <p:nvPr/>
          </p:nvSpPr>
          <p:spPr bwMode="auto">
            <a:xfrm>
              <a:off x="3291151" y="4167269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/>
                <a:t>1970</a:t>
              </a:r>
              <a:endParaRPr lang="en-US" altLang="en-US"/>
            </a:p>
          </p:txBody>
        </p:sp>
        <p:sp>
          <p:nvSpPr>
            <p:cNvPr id="50194" name="Textfeld 14"/>
            <p:cNvSpPr txBox="1">
              <a:spLocks noChangeArrowheads="1"/>
            </p:cNvSpPr>
            <p:nvPr/>
          </p:nvSpPr>
          <p:spPr bwMode="auto">
            <a:xfrm>
              <a:off x="5685427" y="4167269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/>
                <a:t>2010</a:t>
              </a:r>
              <a:endParaRPr lang="en-US" altLang="en-US"/>
            </a:p>
          </p:txBody>
        </p:sp>
        <p:sp>
          <p:nvSpPr>
            <p:cNvPr id="50195" name="Textfeld 15"/>
            <p:cNvSpPr txBox="1">
              <a:spLocks noChangeArrowheads="1"/>
            </p:cNvSpPr>
            <p:nvPr/>
          </p:nvSpPr>
          <p:spPr bwMode="auto">
            <a:xfrm>
              <a:off x="3933895" y="2153709"/>
              <a:ext cx="14798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/>
                <a:t>CO</a:t>
              </a:r>
              <a:r>
                <a:rPr lang="de-DE" altLang="en-US" baseline="-25000"/>
                <a:t>2</a:t>
              </a:r>
              <a:r>
                <a:rPr lang="de-DE" altLang="en-US"/>
                <a:t> [Gt / yr]</a:t>
              </a:r>
              <a:endParaRPr lang="en-US" altLang="en-US"/>
            </a:p>
          </p:txBody>
        </p:sp>
        <p:cxnSp>
          <p:nvCxnSpPr>
            <p:cNvPr id="50196" name="Gerade Verbindung mit Pfeil 7"/>
            <p:cNvCxnSpPr>
              <a:cxnSpLocks noChangeShapeType="1"/>
            </p:cNvCxnSpPr>
            <p:nvPr/>
          </p:nvCxnSpPr>
          <p:spPr bwMode="auto">
            <a:xfrm flipV="1">
              <a:off x="6084168" y="2405980"/>
              <a:ext cx="238104" cy="266457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uppieren 29"/>
          <p:cNvGrpSpPr>
            <a:grpSpLocks/>
          </p:cNvGrpSpPr>
          <p:nvPr/>
        </p:nvGrpSpPr>
        <p:grpSpPr bwMode="auto">
          <a:xfrm>
            <a:off x="101600" y="1979613"/>
            <a:ext cx="4614863" cy="3465512"/>
            <a:chOff x="101283" y="1980086"/>
            <a:chExt cx="4614733" cy="3465138"/>
          </a:xfrm>
        </p:grpSpPr>
        <p:sp>
          <p:nvSpPr>
            <p:cNvPr id="50185" name="Textfeld 11"/>
            <p:cNvSpPr txBox="1">
              <a:spLocks noChangeArrowheads="1"/>
            </p:cNvSpPr>
            <p:nvPr/>
          </p:nvSpPr>
          <p:spPr bwMode="auto">
            <a:xfrm>
              <a:off x="101283" y="1980086"/>
              <a:ext cx="18902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/>
                <a:t>50% of CO</a:t>
              </a:r>
              <a:r>
                <a:rPr lang="de-DE" altLang="en-US" baseline="-25000"/>
                <a:t>2</a:t>
              </a:r>
              <a:r>
                <a:rPr lang="de-DE" altLang="en-US"/>
                <a:t> em.</a:t>
              </a:r>
              <a:endParaRPr lang="en-US" altLang="en-US"/>
            </a:p>
          </p:txBody>
        </p:sp>
        <p:cxnSp>
          <p:nvCxnSpPr>
            <p:cNvPr id="50186" name="Gerade Verbindung mit Pfeil 17"/>
            <p:cNvCxnSpPr>
              <a:cxnSpLocks noChangeShapeType="1"/>
              <a:stCxn id="50185" idx="2"/>
            </p:cNvCxnSpPr>
            <p:nvPr/>
          </p:nvCxnSpPr>
          <p:spPr bwMode="auto">
            <a:xfrm>
              <a:off x="1046414" y="2349418"/>
              <a:ext cx="717274" cy="87744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187" name="Textfeld 26"/>
            <p:cNvSpPr txBox="1">
              <a:spLocks noChangeArrowheads="1"/>
            </p:cNvSpPr>
            <p:nvPr/>
          </p:nvSpPr>
          <p:spPr bwMode="auto">
            <a:xfrm>
              <a:off x="2771800" y="1980086"/>
              <a:ext cx="1944216" cy="378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/>
                <a:t>7% of CO</a:t>
              </a:r>
              <a:r>
                <a:rPr lang="de-DE" altLang="en-US" baseline="-25000"/>
                <a:t>2</a:t>
              </a:r>
              <a:r>
                <a:rPr lang="de-DE" altLang="en-US"/>
                <a:t> em.</a:t>
              </a:r>
              <a:endParaRPr lang="en-US" altLang="en-US"/>
            </a:p>
          </p:txBody>
        </p:sp>
        <p:cxnSp>
          <p:nvCxnSpPr>
            <p:cNvPr id="50188" name="Gerade Verbindung mit Pfeil 27"/>
            <p:cNvCxnSpPr>
              <a:cxnSpLocks noChangeShapeType="1"/>
              <a:stCxn id="50187" idx="2"/>
            </p:cNvCxnSpPr>
            <p:nvPr/>
          </p:nvCxnSpPr>
          <p:spPr bwMode="auto">
            <a:xfrm>
              <a:off x="3743908" y="2358172"/>
              <a:ext cx="468052" cy="308705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71708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climate benefits of the Montreal Protocol</a:t>
            </a:r>
            <a:endParaRPr lang="en-US" altLang="en-US" smtClean="0"/>
          </a:p>
        </p:txBody>
      </p:sp>
      <p:sp>
        <p:nvSpPr>
          <p:cNvPr id="53251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0" y="6597650"/>
            <a:ext cx="3709988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mtClean="0"/>
              <a:t>FEHP – 09/2014</a:t>
            </a:r>
          </a:p>
        </p:txBody>
      </p:sp>
      <p:sp>
        <p:nvSpPr>
          <p:cNvPr id="53252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E4B1C32-F51E-4D29-99A2-358E22D1FEDB}" type="slidenum">
              <a:rPr lang="de-DE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81</a:t>
            </a:fld>
            <a:endParaRPr lang="de-DE" altLang="en-US" smtClean="0"/>
          </a:p>
        </p:txBody>
      </p:sp>
      <p:sp>
        <p:nvSpPr>
          <p:cNvPr id="53253" name="Textfeld 5"/>
          <p:cNvSpPr txBox="1">
            <a:spLocks noChangeArrowheads="1"/>
          </p:cNvSpPr>
          <p:nvPr/>
        </p:nvSpPr>
        <p:spPr bwMode="auto">
          <a:xfrm>
            <a:off x="250825" y="1155700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/>
              <a:t>avoided CFCs = avoided greenhouse gases</a:t>
            </a:r>
            <a:endParaRPr lang="en-US" altLang="en-US"/>
          </a:p>
        </p:txBody>
      </p:sp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81325"/>
            <a:ext cx="83915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feld 11"/>
          <p:cNvSpPr txBox="1">
            <a:spLocks noChangeArrowheads="1"/>
          </p:cNvSpPr>
          <p:nvPr/>
        </p:nvSpPr>
        <p:spPr bwMode="auto">
          <a:xfrm>
            <a:off x="101600" y="1979613"/>
            <a:ext cx="1890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/>
              <a:t>50% of CO</a:t>
            </a:r>
            <a:r>
              <a:rPr lang="de-DE" altLang="en-US" baseline="-25000"/>
              <a:t>2</a:t>
            </a:r>
            <a:r>
              <a:rPr lang="de-DE" altLang="en-US"/>
              <a:t> em.</a:t>
            </a:r>
            <a:endParaRPr lang="en-US" altLang="en-US"/>
          </a:p>
        </p:txBody>
      </p:sp>
      <p:cxnSp>
        <p:nvCxnSpPr>
          <p:cNvPr id="53256" name="Gerade Verbindung mit Pfeil 17"/>
          <p:cNvCxnSpPr>
            <a:cxnSpLocks noChangeShapeType="1"/>
            <a:stCxn id="53255" idx="2"/>
          </p:cNvCxnSpPr>
          <p:nvPr/>
        </p:nvCxnSpPr>
        <p:spPr bwMode="auto">
          <a:xfrm>
            <a:off x="1046163" y="2349500"/>
            <a:ext cx="717550" cy="8778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57" name="Textfeld 26"/>
          <p:cNvSpPr txBox="1">
            <a:spLocks noChangeArrowheads="1"/>
          </p:cNvSpPr>
          <p:nvPr/>
        </p:nvSpPr>
        <p:spPr bwMode="auto">
          <a:xfrm>
            <a:off x="2771775" y="1979613"/>
            <a:ext cx="19446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/>
              <a:t>7% of CO</a:t>
            </a:r>
            <a:r>
              <a:rPr lang="de-DE" altLang="en-US" baseline="-25000"/>
              <a:t>2</a:t>
            </a:r>
            <a:r>
              <a:rPr lang="de-DE" altLang="en-US"/>
              <a:t> em.</a:t>
            </a:r>
            <a:endParaRPr lang="en-US" altLang="en-US"/>
          </a:p>
        </p:txBody>
      </p:sp>
      <p:cxnSp>
        <p:nvCxnSpPr>
          <p:cNvPr id="53258" name="Gerade Verbindung mit Pfeil 27"/>
          <p:cNvCxnSpPr>
            <a:cxnSpLocks noChangeShapeType="1"/>
            <a:stCxn id="53257" idx="2"/>
          </p:cNvCxnSpPr>
          <p:nvPr/>
        </p:nvCxnSpPr>
        <p:spPr bwMode="auto">
          <a:xfrm>
            <a:off x="3743325" y="2357438"/>
            <a:ext cx="468313" cy="30876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85711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climate benefits of the Montreal Protocol</a:t>
            </a:r>
            <a:endParaRPr lang="en-US" altLang="en-US" smtClean="0"/>
          </a:p>
        </p:txBody>
      </p:sp>
      <p:sp>
        <p:nvSpPr>
          <p:cNvPr id="54275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0" y="6597650"/>
            <a:ext cx="3709988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mtClean="0"/>
              <a:t>FEHP – 09/2014</a:t>
            </a:r>
          </a:p>
        </p:txBody>
      </p:sp>
      <p:sp>
        <p:nvSpPr>
          <p:cNvPr id="54276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3DBE328-8152-47E3-9107-BBB22FAE5ED8}" type="slidenum">
              <a:rPr lang="de-DE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82</a:t>
            </a:fld>
            <a:endParaRPr lang="de-DE" altLang="en-US" smtClean="0"/>
          </a:p>
        </p:txBody>
      </p:sp>
      <p:sp>
        <p:nvSpPr>
          <p:cNvPr id="54277" name="Textfeld 5"/>
          <p:cNvSpPr txBox="1">
            <a:spLocks noChangeArrowheads="1"/>
          </p:cNvSpPr>
          <p:nvPr/>
        </p:nvSpPr>
        <p:spPr bwMode="auto">
          <a:xfrm>
            <a:off x="4886325" y="1335088"/>
            <a:ext cx="3763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400">
                <a:solidFill>
                  <a:srgbClr val="FF0000"/>
                </a:solidFill>
              </a:rPr>
              <a:t>HFCs could be a problem!</a:t>
            </a:r>
            <a:endParaRPr lang="en-US" altLang="en-US" sz="2400">
              <a:solidFill>
                <a:srgbClr val="FF0000"/>
              </a:solidFill>
            </a:endParaRPr>
          </a:p>
        </p:txBody>
      </p:sp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7950" y="2981325"/>
            <a:ext cx="4195763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feld 11"/>
          <p:cNvSpPr txBox="1">
            <a:spLocks noChangeArrowheads="1"/>
          </p:cNvSpPr>
          <p:nvPr/>
        </p:nvSpPr>
        <p:spPr bwMode="auto">
          <a:xfrm>
            <a:off x="101600" y="1979613"/>
            <a:ext cx="2487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/>
              <a:t>50% of CO</a:t>
            </a:r>
            <a:r>
              <a:rPr lang="de-DE" altLang="en-US" baseline="-25000"/>
              <a:t>2</a:t>
            </a:r>
            <a:r>
              <a:rPr lang="de-DE" altLang="en-US"/>
              <a:t> emissions</a:t>
            </a:r>
            <a:endParaRPr lang="en-US" altLang="en-US"/>
          </a:p>
        </p:txBody>
      </p:sp>
      <p:cxnSp>
        <p:nvCxnSpPr>
          <p:cNvPr id="54280" name="Gerade Verbindung mit Pfeil 17"/>
          <p:cNvCxnSpPr>
            <a:cxnSpLocks noChangeShapeType="1"/>
            <a:stCxn id="54279" idx="2"/>
          </p:cNvCxnSpPr>
          <p:nvPr/>
        </p:nvCxnSpPr>
        <p:spPr bwMode="auto">
          <a:xfrm>
            <a:off x="1344613" y="2349500"/>
            <a:ext cx="419100" cy="8778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281" name="Textfeld 26"/>
          <p:cNvSpPr txBox="1">
            <a:spLocks noChangeArrowheads="1"/>
          </p:cNvSpPr>
          <p:nvPr/>
        </p:nvSpPr>
        <p:spPr bwMode="auto">
          <a:xfrm>
            <a:off x="2771775" y="1979613"/>
            <a:ext cx="19446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/>
              <a:t>7% of CO</a:t>
            </a:r>
            <a:r>
              <a:rPr lang="de-DE" altLang="en-US" baseline="-25000"/>
              <a:t>2</a:t>
            </a:r>
            <a:r>
              <a:rPr lang="de-DE" altLang="en-US"/>
              <a:t> em.</a:t>
            </a:r>
            <a:endParaRPr lang="en-US" altLang="en-US"/>
          </a:p>
        </p:txBody>
      </p:sp>
      <p:cxnSp>
        <p:nvCxnSpPr>
          <p:cNvPr id="54282" name="Gerade Verbindung mit Pfeil 27"/>
          <p:cNvCxnSpPr>
            <a:cxnSpLocks noChangeShapeType="1"/>
            <a:stCxn id="54281" idx="2"/>
          </p:cNvCxnSpPr>
          <p:nvPr/>
        </p:nvCxnSpPr>
        <p:spPr bwMode="auto">
          <a:xfrm>
            <a:off x="3743325" y="2357438"/>
            <a:ext cx="468313" cy="30876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42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46363"/>
            <a:ext cx="4679950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4" name="Textfeld 12"/>
          <p:cNvSpPr txBox="1">
            <a:spLocks noChangeArrowheads="1"/>
          </p:cNvSpPr>
          <p:nvPr/>
        </p:nvSpPr>
        <p:spPr bwMode="auto">
          <a:xfrm>
            <a:off x="4738688" y="2339975"/>
            <a:ext cx="4319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/>
              <a:t>radiative forcing ≈ integrated emissions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227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4605338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future ozone: drivers</a:t>
            </a:r>
            <a:endParaRPr lang="en-US" altLang="en-US" smtClean="0"/>
          </a:p>
        </p:txBody>
      </p:sp>
      <p:sp>
        <p:nvSpPr>
          <p:cNvPr id="40964" name="Fußzeilenplatzhalter 2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0" y="6597650"/>
            <a:ext cx="3709988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mtClean="0"/>
          </a:p>
        </p:txBody>
      </p:sp>
      <p:sp>
        <p:nvSpPr>
          <p:cNvPr id="40965" name="Rechteck 8"/>
          <p:cNvSpPr>
            <a:spLocks noChangeArrowheads="1"/>
          </p:cNvSpPr>
          <p:nvPr/>
        </p:nvSpPr>
        <p:spPr bwMode="auto">
          <a:xfrm>
            <a:off x="107950" y="981075"/>
            <a:ext cx="7921625" cy="5437188"/>
          </a:xfrm>
          <a:prstGeom prst="rect">
            <a:avLst/>
          </a:prstGeom>
          <a:solidFill>
            <a:schemeClr val="bg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4096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28437-41F3-4818-9368-C878E1EB08E1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83</a:t>
            </a:fld>
            <a:endParaRPr lang="en-US" altLang="en-US" smtClean="0"/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92150"/>
            <a:ext cx="48244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2"/>
          <p:cNvSpPr>
            <a:spLocks noChangeArrowheads="1"/>
          </p:cNvSpPr>
          <p:nvPr/>
        </p:nvSpPr>
        <p:spPr bwMode="auto">
          <a:xfrm>
            <a:off x="4932363" y="4319588"/>
            <a:ext cx="4032250" cy="18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2900" indent="-3429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749300" algn="l"/>
                <a:tab pos="16637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9300" indent="-569913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749300" algn="l"/>
                <a:tab pos="16637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749300" algn="l"/>
                <a:tab pos="16637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749300" algn="l"/>
                <a:tab pos="16637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749300" algn="l"/>
                <a:tab pos="16637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749300" algn="l"/>
                <a:tab pos="16637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749300" algn="l"/>
                <a:tab pos="16637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749300" algn="l"/>
                <a:tab pos="16637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tabLst>
                <a:tab pos="749300" algn="l"/>
                <a:tab pos="16637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ct val="0"/>
              </a:spcBef>
              <a:buClr>
                <a:srgbClr val="0000FF"/>
              </a:buClr>
              <a:buFont typeface="Wingdings" pitchFamily="2" charset="2"/>
              <a:buChar char=""/>
            </a:pPr>
            <a:r>
              <a:rPr lang="de-DE" altLang="en-US" sz="2800" b="1">
                <a:solidFill>
                  <a:srgbClr val="0000FF"/>
                </a:solidFill>
                <a:ea typeface="SimSun" pitchFamily="2" charset="-122"/>
                <a:cs typeface="WenQuanYi Micro Hei" charset="0"/>
              </a:rPr>
              <a:t>ODS deplete O3</a:t>
            </a:r>
            <a:endParaRPr lang="de-DE" altLang="en-US" sz="2800" b="1">
              <a:solidFill>
                <a:srgbClr val="FFFFFF"/>
              </a:solidFill>
              <a:ea typeface="SimSun" pitchFamily="2" charset="-122"/>
              <a:cs typeface="WenQuanYi Micro Hei" charset="0"/>
            </a:endParaRPr>
          </a:p>
          <a:p>
            <a:pPr lvl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"/>
            </a:pPr>
            <a:r>
              <a:rPr lang="de-DE" altLang="en-US" sz="2800" b="1">
                <a:solidFill>
                  <a:srgbClr val="FF0000"/>
                </a:solidFill>
                <a:ea typeface="SimSun" pitchFamily="2" charset="-122"/>
                <a:cs typeface="WenQuanYi Micro Hei" charset="0"/>
              </a:rPr>
              <a:t>CO</a:t>
            </a:r>
            <a:r>
              <a:rPr lang="de-DE" altLang="en-US" sz="2800" b="1" baseline="-25000">
                <a:solidFill>
                  <a:srgbClr val="FF0000"/>
                </a:solidFill>
                <a:ea typeface="SimSun" pitchFamily="2" charset="-122"/>
                <a:cs typeface="WenQuanYi Micro Hei" charset="0"/>
              </a:rPr>
              <a:t>2</a:t>
            </a:r>
            <a:r>
              <a:rPr lang="de-DE" altLang="en-US" sz="2800" b="1">
                <a:solidFill>
                  <a:srgbClr val="FF0000"/>
                </a:solidFill>
                <a:ea typeface="SimSun" pitchFamily="2" charset="-122"/>
                <a:cs typeface="WenQuanYi Micro Hei" charset="0"/>
              </a:rPr>
              <a:t>  cools </a:t>
            </a:r>
          </a:p>
          <a:p>
            <a:pPr lvl="1">
              <a:spcBef>
                <a:spcPct val="0"/>
              </a:spcBef>
              <a:buClr>
                <a:srgbClr val="66FF33"/>
              </a:buClr>
              <a:buFont typeface="Wingdings" pitchFamily="2" charset="2"/>
              <a:buChar char=""/>
            </a:pPr>
            <a:r>
              <a:rPr lang="de-DE" altLang="en-US" sz="2800" b="1">
                <a:solidFill>
                  <a:srgbClr val="66FF33"/>
                </a:solidFill>
                <a:ea typeface="SimSun" pitchFamily="2" charset="-122"/>
                <a:cs typeface="WenQuanYi Micro Hei" charset="0"/>
              </a:rPr>
              <a:t>N</a:t>
            </a:r>
            <a:r>
              <a:rPr lang="de-DE" altLang="en-US" sz="2800" b="1" baseline="-25000">
                <a:solidFill>
                  <a:srgbClr val="66FF33"/>
                </a:solidFill>
                <a:ea typeface="SimSun" pitchFamily="2" charset="-122"/>
                <a:cs typeface="WenQuanYi Micro Hei" charset="0"/>
              </a:rPr>
              <a:t>2</a:t>
            </a:r>
            <a:r>
              <a:rPr lang="de-DE" altLang="en-US" sz="2800" b="1">
                <a:solidFill>
                  <a:srgbClr val="66FF33"/>
                </a:solidFill>
                <a:ea typeface="SimSun" pitchFamily="2" charset="-122"/>
                <a:cs typeface="WenQuanYi Micro Hei" charset="0"/>
              </a:rPr>
              <a:t>O  depletes O</a:t>
            </a:r>
            <a:r>
              <a:rPr lang="de-DE" altLang="en-US" sz="2800" b="1" baseline="-25000">
                <a:solidFill>
                  <a:srgbClr val="66FF33"/>
                </a:solidFill>
                <a:ea typeface="SimSun" pitchFamily="2" charset="-122"/>
                <a:cs typeface="WenQuanYi Micro Hei" charset="0"/>
              </a:rPr>
              <a:t>3</a:t>
            </a:r>
          </a:p>
          <a:p>
            <a:pPr lvl="1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"/>
            </a:pPr>
            <a:r>
              <a:rPr lang="de-DE" altLang="en-US" sz="2800" b="1">
                <a:solidFill>
                  <a:srgbClr val="FFC000"/>
                </a:solidFill>
                <a:ea typeface="SimSun" pitchFamily="2" charset="-122"/>
                <a:cs typeface="WenQuanYi Micro Hei" charset="0"/>
              </a:rPr>
              <a:t>CH</a:t>
            </a:r>
            <a:r>
              <a:rPr lang="de-DE" altLang="en-US" sz="2800" b="1" baseline="-25000">
                <a:solidFill>
                  <a:srgbClr val="FFC000"/>
                </a:solidFill>
                <a:ea typeface="SimSun" pitchFamily="2" charset="-122"/>
                <a:cs typeface="WenQuanYi Micro Hei" charset="0"/>
              </a:rPr>
              <a:t>4</a:t>
            </a:r>
            <a:r>
              <a:rPr lang="de-DE" altLang="en-US" sz="2800" b="1" baseline="-25000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 </a:t>
            </a:r>
            <a:r>
              <a:rPr lang="de-DE" altLang="en-US" sz="2800" b="1">
                <a:solidFill>
                  <a:srgbClr val="000000"/>
                </a:solidFill>
                <a:ea typeface="SimSun" pitchFamily="2" charset="-122"/>
                <a:cs typeface="WenQuanYi Micro Hei" charset="0"/>
              </a:rPr>
              <a:t>  </a:t>
            </a:r>
            <a:r>
              <a:rPr lang="de-DE" altLang="en-US" sz="2800" b="1">
                <a:solidFill>
                  <a:srgbClr val="FFC000"/>
                </a:solidFill>
                <a:ea typeface="SimSun" pitchFamily="2" charset="-122"/>
                <a:cs typeface="WenQuanYi Micro Hei" charset="0"/>
              </a:rPr>
              <a:t>increases O</a:t>
            </a:r>
            <a:r>
              <a:rPr lang="de-DE" altLang="en-US" sz="2800" b="1" baseline="-25000">
                <a:solidFill>
                  <a:srgbClr val="FFC000"/>
                </a:solidFill>
                <a:ea typeface="SimSun" pitchFamily="2" charset="-122"/>
                <a:cs typeface="WenQuanYi Micro Hei" charset="0"/>
              </a:rPr>
              <a:t>3</a:t>
            </a:r>
          </a:p>
        </p:txBody>
      </p:sp>
      <p:sp>
        <p:nvSpPr>
          <p:cNvPr id="40969" name="Textfeld 2"/>
          <p:cNvSpPr txBox="1">
            <a:spLocks noChangeArrowheads="1"/>
          </p:cNvSpPr>
          <p:nvPr/>
        </p:nvSpPr>
        <p:spPr bwMode="auto">
          <a:xfrm>
            <a:off x="4859338" y="6186488"/>
            <a:ext cx="4165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i="1"/>
              <a:t>Fleming ACP 2011, Portmann RoySoc 2012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2209285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597650"/>
            <a:ext cx="370998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EC4CF-B990-42B6-8A24-0BFA7553E52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1" y="1556792"/>
            <a:ext cx="838587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07504" y="1922056"/>
            <a:ext cx="9046003" cy="1938992"/>
          </a:xfrm>
          <a:prstGeom prst="rect">
            <a:avLst/>
          </a:prstGeom>
          <a:solidFill>
            <a:srgbClr val="92D050">
              <a:alpha val="67000"/>
            </a:srgbClr>
          </a:solidFill>
          <a:ln w="22225">
            <a:solidFill>
              <a:srgbClr val="00B050"/>
            </a:solidFill>
          </a:ln>
          <a:scene3d>
            <a:camera prst="orthographicFront">
              <a:rot lat="0" lon="0" rev="20700001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Multiple linear </a:t>
            </a:r>
            <a:r>
              <a:rPr lang="de-DE" sz="2400" b="1" dirty="0" err="1" smtClean="0"/>
              <a:t>regression</a:t>
            </a:r>
            <a:r>
              <a:rPr lang="de-DE" sz="2400" b="1" dirty="0" smtClean="0"/>
              <a:t> </a:t>
            </a:r>
            <a:r>
              <a:rPr lang="de-DE" dirty="0" smtClean="0"/>
              <a:t>(e.g. </a:t>
            </a:r>
            <a:r>
              <a:rPr lang="de-DE" dirty="0" err="1" smtClean="0"/>
              <a:t>Reinsel</a:t>
            </a:r>
            <a:r>
              <a:rPr lang="de-DE" dirty="0" smtClean="0"/>
              <a:t> et al., JGR, 2005)</a:t>
            </a:r>
          </a:p>
          <a:p>
            <a:r>
              <a:rPr lang="de-DE" sz="2400" b="1" dirty="0" err="1" smtClean="0"/>
              <a:t>Dynamical</a:t>
            </a:r>
            <a:r>
              <a:rPr lang="de-DE" sz="2400" b="1" dirty="0" smtClean="0"/>
              <a:t> linear </a:t>
            </a:r>
            <a:r>
              <a:rPr lang="de-DE" sz="2400" b="1" dirty="0" err="1" smtClean="0"/>
              <a:t>model</a:t>
            </a:r>
            <a:r>
              <a:rPr lang="de-DE" sz="2400" b="1" dirty="0" smtClean="0"/>
              <a:t> </a:t>
            </a:r>
            <a:r>
              <a:rPr lang="de-DE" dirty="0" smtClean="0"/>
              <a:t>(e.g. Laine et al., ACP, </a:t>
            </a:r>
            <a:r>
              <a:rPr lang="de-DE" dirty="0"/>
              <a:t>2014</a:t>
            </a:r>
            <a:r>
              <a:rPr lang="de-DE" dirty="0" smtClean="0"/>
              <a:t>, </a:t>
            </a:r>
            <a:r>
              <a:rPr lang="de-DE" dirty="0"/>
              <a:t>Ball et al., ACP, 2018)</a:t>
            </a:r>
            <a:endParaRPr lang="de-DE" dirty="0" smtClean="0"/>
          </a:p>
          <a:p>
            <a:endParaRPr lang="de-DE" sz="2400" b="1" dirty="0" smtClean="0"/>
          </a:p>
          <a:p>
            <a:r>
              <a:rPr lang="de-DE" sz="2400" b="1" dirty="0" smtClean="0"/>
              <a:t>+</a:t>
            </a:r>
            <a:r>
              <a:rPr lang="de-DE" sz="2400" b="1" dirty="0" err="1" smtClean="0"/>
              <a:t>reduce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variability</a:t>
            </a:r>
            <a:endParaRPr lang="de-DE" sz="2400" b="1" dirty="0"/>
          </a:p>
          <a:p>
            <a:r>
              <a:rPr lang="de-DE" sz="2400" b="1" dirty="0" smtClean="0"/>
              <a:t>-</a:t>
            </a:r>
            <a:r>
              <a:rPr lang="de-DE" sz="2400" b="1" dirty="0" err="1" smtClean="0"/>
              <a:t>assumptions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about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sources</a:t>
            </a:r>
            <a:r>
              <a:rPr lang="de-DE" sz="2400" b="1" dirty="0"/>
              <a:t> &amp; </a:t>
            </a:r>
            <a:r>
              <a:rPr lang="de-DE" sz="2400" b="1" dirty="0" err="1" smtClean="0"/>
              <a:t>mechanisms</a:t>
            </a:r>
            <a:endParaRPr lang="en-US" sz="2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640976" y="4581128"/>
            <a:ext cx="5207516" cy="1107996"/>
          </a:xfrm>
          <a:prstGeom prst="rect">
            <a:avLst/>
          </a:prstGeom>
          <a:solidFill>
            <a:schemeClr val="tx2">
              <a:lumMod val="40000"/>
              <a:lumOff val="60000"/>
              <a:alpha val="67000"/>
            </a:schemeClr>
          </a:solidFill>
          <a:ln w="22225">
            <a:solidFill>
              <a:schemeClr val="bg2">
                <a:lumMod val="50000"/>
              </a:schemeClr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Recovery</a:t>
            </a:r>
            <a:r>
              <a:rPr lang="de-DE" sz="2400" b="1" dirty="0" smtClean="0"/>
              <a:t> ≈3x </a:t>
            </a:r>
            <a:r>
              <a:rPr lang="de-DE" sz="2400" b="1" dirty="0" err="1" smtClean="0"/>
              <a:t>slower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than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decline</a:t>
            </a:r>
            <a:endParaRPr lang="de-DE" sz="2400" b="1" dirty="0" smtClean="0"/>
          </a:p>
          <a:p>
            <a:r>
              <a:rPr lang="de-DE" sz="2400" b="1" dirty="0" smtClean="0"/>
              <a:t>3x </a:t>
            </a:r>
            <a:r>
              <a:rPr lang="de-DE" sz="2400" b="1" dirty="0" err="1" smtClean="0"/>
              <a:t>longer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detect</a:t>
            </a:r>
            <a:r>
              <a:rPr lang="de-DE" sz="2400" b="1" dirty="0" smtClean="0"/>
              <a:t> (30 </a:t>
            </a:r>
            <a:r>
              <a:rPr lang="de-DE" sz="2400" b="1" dirty="0" err="1" smtClean="0"/>
              <a:t>years</a:t>
            </a:r>
            <a:r>
              <a:rPr lang="de-DE" sz="2400" b="1" dirty="0" smtClean="0"/>
              <a:t>?)</a:t>
            </a:r>
          </a:p>
          <a:p>
            <a:r>
              <a:rPr lang="de-DE" dirty="0" smtClean="0"/>
              <a:t>	    (e.g. Weatherhead et al., JGR, 2000)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2664</Words>
  <Application>Microsoft Office PowerPoint</Application>
  <PresentationFormat>Bildschirmpräsentation (4:3)</PresentationFormat>
  <Paragraphs>596</Paragraphs>
  <Slides>83</Slides>
  <Notes>5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83</vt:i4>
      </vt:variant>
    </vt:vector>
  </HeadingPairs>
  <TitlesOfParts>
    <vt:vector size="84" baseType="lpstr">
      <vt:lpstr>DWD Standard Master</vt:lpstr>
      <vt:lpstr>Long Term Trends in O3 - the 2018 WMO/UNEP Ozone Assessment Report</vt:lpstr>
      <vt:lpstr>International Ozone Assessments </vt:lpstr>
      <vt:lpstr>WMO /UNEP Ozone Assessment 2018</vt:lpstr>
      <vt:lpstr>WMO /UNEP Ozone Assessment 2018 - timeline</vt:lpstr>
      <vt:lpstr>Outline of this talk</vt:lpstr>
      <vt:lpstr>Montreal Protocol effective?</vt:lpstr>
      <vt:lpstr>1.st stage of ozone recovery 2003</vt:lpstr>
      <vt:lpstr>Is ozone going up?</vt:lpstr>
      <vt:lpstr>Is ozone going up?</vt:lpstr>
      <vt:lpstr>Time to detect trend</vt:lpstr>
      <vt:lpstr>Complications – limited accuracy</vt:lpstr>
      <vt:lpstr>Complications – data merging</vt:lpstr>
      <vt:lpstr>Detecting upward trends</vt:lpstr>
      <vt:lpstr>Look at the past</vt:lpstr>
      <vt:lpstr>Ozone trends since 1997</vt:lpstr>
      <vt:lpstr>Ozone in upper stratosphere</vt:lpstr>
      <vt:lpstr>Ozone trends since 2000</vt:lpstr>
      <vt:lpstr>Ozone trends since 2000</vt:lpstr>
      <vt:lpstr>Increases upper stratosphere (attributed)</vt:lpstr>
      <vt:lpstr>PowerPoint-Präsentation</vt:lpstr>
      <vt:lpstr>PowerPoint-Präsentation</vt:lpstr>
      <vt:lpstr>Increases over Antarctica?</vt:lpstr>
      <vt:lpstr>climate effects of ozone depletion</vt:lpstr>
      <vt:lpstr>increases over Antarctica</vt:lpstr>
      <vt:lpstr>Increases over Antarctica</vt:lpstr>
      <vt:lpstr>Increases over Antarctica (attributed)</vt:lpstr>
      <vt:lpstr>Total ozone ≈constant</vt:lpstr>
      <vt:lpstr>Model simulations (TOMCAT-CTM)</vt:lpstr>
      <vt:lpstr>Model simulations (TOMCAT-CTM)</vt:lpstr>
      <vt:lpstr>Model simulations (TOMCAT-CTM)</vt:lpstr>
      <vt:lpstr>Models differ!!</vt:lpstr>
      <vt:lpstr>Recovery of total ozone</vt:lpstr>
      <vt:lpstr>Brewer Dobson Circulation</vt:lpstr>
      <vt:lpstr>PowerPoint-Präsentation</vt:lpstr>
      <vt:lpstr>PowerPoint-Präsentation</vt:lpstr>
      <vt:lpstr>Tropical ozone – no ODS, but climate</vt:lpstr>
      <vt:lpstr>Tropical ozone – no ODS, but climate</vt:lpstr>
      <vt:lpstr>ozone in lower stratosphere</vt:lpstr>
      <vt:lpstr>ozone in lower stratosphere</vt:lpstr>
      <vt:lpstr>changes in BDC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Tropical ozone columns ??</vt:lpstr>
      <vt:lpstr>Tropical ozone columns</vt:lpstr>
      <vt:lpstr>Tropical ozone trends</vt:lpstr>
      <vt:lpstr>tropospheric increase?</vt:lpstr>
      <vt:lpstr>tropospheric increase?</vt:lpstr>
      <vt:lpstr>Summary</vt:lpstr>
      <vt:lpstr>Summary</vt:lpstr>
      <vt:lpstr>Recovery</vt:lpstr>
      <vt:lpstr>climate benefits of the Montreal Protocol</vt:lpstr>
      <vt:lpstr>climate benefits of the Montreal Protocol</vt:lpstr>
      <vt:lpstr>climate benefits of the Montreal Protocol</vt:lpstr>
      <vt:lpstr>future ozone: drivers</vt:lpstr>
    </vt:vector>
  </TitlesOfParts>
  <Company>mpm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Steinbrecht Wolfgang</cp:lastModifiedBy>
  <cp:revision>776</cp:revision>
  <cp:lastPrinted>2014-09-23T13:33:24Z</cp:lastPrinted>
  <dcterms:created xsi:type="dcterms:W3CDTF">2017-09-12T11:06:48Z</dcterms:created>
  <dcterms:modified xsi:type="dcterms:W3CDTF">2018-05-02T14:28:50Z</dcterms:modified>
</cp:coreProperties>
</file>